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9" r:id="rId1"/>
  </p:sld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7" autoAdjust="0"/>
    <p:restoredTop sz="50000" autoAdjust="0"/>
  </p:normalViewPr>
  <p:slideViewPr>
    <p:cSldViewPr snapToGrid="0" snapToObjects="1">
      <p:cViewPr varScale="1">
        <p:scale>
          <a:sx n="141" d="100"/>
          <a:sy n="141" d="100"/>
        </p:scale>
        <p:origin x="-296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28DDFC-D0A0-1945-A01D-5526F2308CC1}" type="doc">
      <dgm:prSet loTypeId="urn:microsoft.com/office/officeart/2005/8/layout/radial4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2CDB138-0A90-7E44-9AC2-B5363BD44219}">
      <dgm:prSet phldrT="[Text]"/>
      <dgm:spPr/>
      <dgm:t>
        <a:bodyPr/>
        <a:lstStyle/>
        <a:p>
          <a:r>
            <a:rPr lang="en-US" dirty="0"/>
            <a:t>Trends in Business Models</a:t>
          </a:r>
        </a:p>
      </dgm:t>
    </dgm:pt>
    <dgm:pt modelId="{C9B2BCC6-DB48-B345-B373-9916884B9CF0}" type="parTrans" cxnId="{E2CBAF5B-894E-C04F-A711-B94AC12F3CCA}">
      <dgm:prSet/>
      <dgm:spPr/>
      <dgm:t>
        <a:bodyPr/>
        <a:lstStyle/>
        <a:p>
          <a:endParaRPr lang="en-US"/>
        </a:p>
      </dgm:t>
    </dgm:pt>
    <dgm:pt modelId="{475AEA1A-A48C-5142-AF39-EBC9E6DFFEFB}" type="sibTrans" cxnId="{E2CBAF5B-894E-C04F-A711-B94AC12F3CCA}">
      <dgm:prSet/>
      <dgm:spPr/>
      <dgm:t>
        <a:bodyPr/>
        <a:lstStyle/>
        <a:p>
          <a:endParaRPr lang="en-US"/>
        </a:p>
      </dgm:t>
    </dgm:pt>
    <dgm:pt modelId="{AA179747-ABD3-A145-A66E-F643154979FE}">
      <dgm:prSet phldrT="[Text]"/>
      <dgm:spPr/>
      <dgm:t>
        <a:bodyPr/>
        <a:lstStyle/>
        <a:p>
          <a:r>
            <a:rPr lang="en-US" dirty="0"/>
            <a:t>1) Shifts in the Value Chain </a:t>
          </a:r>
        </a:p>
      </dgm:t>
    </dgm:pt>
    <dgm:pt modelId="{3F500151-24A2-7246-A6B1-0D6452DAC406}" type="parTrans" cxnId="{F889FCC7-226C-EC4E-B978-9626799949BC}">
      <dgm:prSet/>
      <dgm:spPr/>
      <dgm:t>
        <a:bodyPr/>
        <a:lstStyle/>
        <a:p>
          <a:endParaRPr lang="en-US"/>
        </a:p>
      </dgm:t>
    </dgm:pt>
    <dgm:pt modelId="{077F2CC8-7F22-8648-8E75-EDD556E323FF}" type="sibTrans" cxnId="{F889FCC7-226C-EC4E-B978-9626799949BC}">
      <dgm:prSet/>
      <dgm:spPr/>
      <dgm:t>
        <a:bodyPr/>
        <a:lstStyle/>
        <a:p>
          <a:endParaRPr lang="en-US"/>
        </a:p>
      </dgm:t>
    </dgm:pt>
    <dgm:pt modelId="{51BBB2C9-8EC0-C342-9B8B-F7EBC97DD4C7}">
      <dgm:prSet phldrT="[Text]"/>
      <dgm:spPr/>
      <dgm:t>
        <a:bodyPr/>
        <a:lstStyle/>
        <a:p>
          <a:r>
            <a:rPr lang="en-US" dirty="0"/>
            <a:t>2) Technology Rental/Leasing </a:t>
          </a:r>
        </a:p>
      </dgm:t>
    </dgm:pt>
    <dgm:pt modelId="{22D33CDA-A70C-8C49-8366-355780BDFE90}" type="parTrans" cxnId="{95EA8610-9326-0B4D-826C-82F237F32D01}">
      <dgm:prSet/>
      <dgm:spPr/>
      <dgm:t>
        <a:bodyPr/>
        <a:lstStyle/>
        <a:p>
          <a:endParaRPr lang="en-US"/>
        </a:p>
      </dgm:t>
    </dgm:pt>
    <dgm:pt modelId="{E336F6C7-3889-EF47-B356-34F9DF0EE8B8}" type="sibTrans" cxnId="{95EA8610-9326-0B4D-826C-82F237F32D01}">
      <dgm:prSet/>
      <dgm:spPr/>
      <dgm:t>
        <a:bodyPr/>
        <a:lstStyle/>
        <a:p>
          <a:endParaRPr lang="en-US"/>
        </a:p>
      </dgm:t>
    </dgm:pt>
    <dgm:pt modelId="{7460D196-2843-CE4C-B935-9B9DBFF00273}">
      <dgm:prSet phldrT="[Text]"/>
      <dgm:spPr/>
      <dgm:t>
        <a:bodyPr/>
        <a:lstStyle/>
        <a:p>
          <a:r>
            <a:rPr lang="en-US" dirty="0"/>
            <a:t>4) Data-as-a-Service (DaaS)</a:t>
          </a:r>
        </a:p>
      </dgm:t>
    </dgm:pt>
    <dgm:pt modelId="{D3FD3721-A7CB-6A4B-B156-508382DBC640}" type="parTrans" cxnId="{6C30C6BB-2F9B-C748-A420-348818670F20}">
      <dgm:prSet/>
      <dgm:spPr/>
      <dgm:t>
        <a:bodyPr/>
        <a:lstStyle/>
        <a:p>
          <a:endParaRPr lang="en-US"/>
        </a:p>
      </dgm:t>
    </dgm:pt>
    <dgm:pt modelId="{CC1F8C95-E828-2441-96FB-A9765B83E64D}" type="sibTrans" cxnId="{6C30C6BB-2F9B-C748-A420-348818670F20}">
      <dgm:prSet/>
      <dgm:spPr/>
      <dgm:t>
        <a:bodyPr/>
        <a:lstStyle/>
        <a:p>
          <a:endParaRPr lang="en-US"/>
        </a:p>
      </dgm:t>
    </dgm:pt>
    <dgm:pt modelId="{FB44F71B-A3EE-8449-BFFC-8EB5098F245D}">
      <dgm:prSet/>
      <dgm:spPr>
        <a:solidFill>
          <a:srgbClr val="800000"/>
        </a:solidFill>
      </dgm:spPr>
      <dgm:t>
        <a:bodyPr/>
        <a:lstStyle/>
        <a:p>
          <a:r>
            <a:rPr lang="en-US" dirty="0"/>
            <a:t>3) Water-as-a-Service (</a:t>
          </a:r>
          <a:r>
            <a:rPr lang="en-US" dirty="0" err="1"/>
            <a:t>WaaS</a:t>
          </a:r>
          <a:r>
            <a:rPr lang="en-US" dirty="0"/>
            <a:t>) and Financing Options</a:t>
          </a:r>
        </a:p>
      </dgm:t>
    </dgm:pt>
    <dgm:pt modelId="{76710869-83FA-0049-B82C-A538E1A3D387}" type="parTrans" cxnId="{5F6B9583-FB37-FF4F-B81A-81C09853323A}">
      <dgm:prSet/>
      <dgm:spPr>
        <a:solidFill>
          <a:srgbClr val="800000"/>
        </a:solidFill>
      </dgm:spPr>
      <dgm:t>
        <a:bodyPr/>
        <a:lstStyle/>
        <a:p>
          <a:endParaRPr lang="en-US"/>
        </a:p>
      </dgm:t>
    </dgm:pt>
    <dgm:pt modelId="{29BDFC57-E427-B54C-9F4D-205ACFE6471F}" type="sibTrans" cxnId="{5F6B9583-FB37-FF4F-B81A-81C09853323A}">
      <dgm:prSet/>
      <dgm:spPr/>
      <dgm:t>
        <a:bodyPr/>
        <a:lstStyle/>
        <a:p>
          <a:endParaRPr lang="en-US"/>
        </a:p>
      </dgm:t>
    </dgm:pt>
    <dgm:pt modelId="{FE2598B4-F3DF-8646-801C-5249CB2C042F}" type="pres">
      <dgm:prSet presAssocID="{1428DDFC-D0A0-1945-A01D-5526F2308CC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5F6047-9185-6047-82C6-2612B8745C59}" type="pres">
      <dgm:prSet presAssocID="{72CDB138-0A90-7E44-9AC2-B5363BD44219}" presName="centerShape" presStyleLbl="node0" presStyleIdx="0" presStyleCnt="1" custLinFactNeighborY="-23491"/>
      <dgm:spPr/>
      <dgm:t>
        <a:bodyPr/>
        <a:lstStyle/>
        <a:p>
          <a:endParaRPr lang="en-US"/>
        </a:p>
      </dgm:t>
    </dgm:pt>
    <dgm:pt modelId="{44F6EC36-2782-CF43-AB6B-B5664A5773D7}" type="pres">
      <dgm:prSet presAssocID="{3F500151-24A2-7246-A6B1-0D6452DAC406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AA6FD6AD-6BB8-C14D-BFB9-B7DB3B969964}" type="pres">
      <dgm:prSet presAssocID="{AA179747-ABD3-A145-A66E-F643154979FE}" presName="node" presStyleLbl="node1" presStyleIdx="0" presStyleCnt="4" custRadScaleRad="197409" custRadScaleInc="139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D6EF97-3933-E040-B2FF-97CD02564A4C}" type="pres">
      <dgm:prSet presAssocID="{22D33CDA-A70C-8C49-8366-355780BDFE90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E5C80F87-4EE1-6144-9A72-4325D1FB218D}" type="pres">
      <dgm:prSet presAssocID="{51BBB2C9-8EC0-C342-9B8B-F7EBC97DD4C7}" presName="node" presStyleLbl="node1" presStyleIdx="1" presStyleCnt="4" custRadScaleRad="65518" custRadScaleInc="-2568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2D1BB-041D-834B-8560-B47D9E3AC701}" type="pres">
      <dgm:prSet presAssocID="{D3FD3721-A7CB-6A4B-B156-508382DBC640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DD001710-3074-9049-8981-E6A0A0095E8E}" type="pres">
      <dgm:prSet presAssocID="{7460D196-2843-CE4C-B935-9B9DBFF00273}" presName="node" presStyleLbl="node1" presStyleIdx="2" presStyleCnt="4" custRadScaleRad="65307" custRadScaleInc="257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B57786-7684-AB42-BA08-BED9CACAC04E}" type="pres">
      <dgm:prSet presAssocID="{76710869-83FA-0049-B82C-A538E1A3D387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A2B2A178-C79D-AD48-8477-DAA6FD93A785}" type="pres">
      <dgm:prSet presAssocID="{FB44F71B-A3EE-8449-BFFC-8EB5098F245D}" presName="node" presStyleLbl="node1" presStyleIdx="3" presStyleCnt="4" custRadScaleRad="197474" custRadScaleInc="-1394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A701E3-3458-BE46-BAB1-E19857695485}" type="presOf" srcId="{3F500151-24A2-7246-A6B1-0D6452DAC406}" destId="{44F6EC36-2782-CF43-AB6B-B5664A5773D7}" srcOrd="0" destOrd="0" presId="urn:microsoft.com/office/officeart/2005/8/layout/radial4"/>
    <dgm:cxn modelId="{90C360B6-2C0C-0749-B93F-62A080801A79}" type="presOf" srcId="{FB44F71B-A3EE-8449-BFFC-8EB5098F245D}" destId="{A2B2A178-C79D-AD48-8477-DAA6FD93A785}" srcOrd="0" destOrd="0" presId="urn:microsoft.com/office/officeart/2005/8/layout/radial4"/>
    <dgm:cxn modelId="{95EA8610-9326-0B4D-826C-82F237F32D01}" srcId="{72CDB138-0A90-7E44-9AC2-B5363BD44219}" destId="{51BBB2C9-8EC0-C342-9B8B-F7EBC97DD4C7}" srcOrd="1" destOrd="0" parTransId="{22D33CDA-A70C-8C49-8366-355780BDFE90}" sibTransId="{E336F6C7-3889-EF47-B356-34F9DF0EE8B8}"/>
    <dgm:cxn modelId="{DD3FDA1A-4822-A344-8B91-0B71D654EB1D}" type="presOf" srcId="{7460D196-2843-CE4C-B935-9B9DBFF00273}" destId="{DD001710-3074-9049-8981-E6A0A0095E8E}" srcOrd="0" destOrd="0" presId="urn:microsoft.com/office/officeart/2005/8/layout/radial4"/>
    <dgm:cxn modelId="{773F5411-6472-DB4D-8D77-D7DF9A543CFD}" type="presOf" srcId="{51BBB2C9-8EC0-C342-9B8B-F7EBC97DD4C7}" destId="{E5C80F87-4EE1-6144-9A72-4325D1FB218D}" srcOrd="0" destOrd="0" presId="urn:microsoft.com/office/officeart/2005/8/layout/radial4"/>
    <dgm:cxn modelId="{0FF8460A-47CE-5D4D-9090-93FF4D007F49}" type="presOf" srcId="{D3FD3721-A7CB-6A4B-B156-508382DBC640}" destId="{3002D1BB-041D-834B-8560-B47D9E3AC701}" srcOrd="0" destOrd="0" presId="urn:microsoft.com/office/officeart/2005/8/layout/radial4"/>
    <dgm:cxn modelId="{5A866463-C28D-8B42-BA27-A991E6878354}" type="presOf" srcId="{76710869-83FA-0049-B82C-A538E1A3D387}" destId="{DFB57786-7684-AB42-BA08-BED9CACAC04E}" srcOrd="0" destOrd="0" presId="urn:microsoft.com/office/officeart/2005/8/layout/radial4"/>
    <dgm:cxn modelId="{EF8660D0-156B-F645-9D41-ED8535B33199}" type="presOf" srcId="{AA179747-ABD3-A145-A66E-F643154979FE}" destId="{AA6FD6AD-6BB8-C14D-BFB9-B7DB3B969964}" srcOrd="0" destOrd="0" presId="urn:microsoft.com/office/officeart/2005/8/layout/radial4"/>
    <dgm:cxn modelId="{5F6B9583-FB37-FF4F-B81A-81C09853323A}" srcId="{72CDB138-0A90-7E44-9AC2-B5363BD44219}" destId="{FB44F71B-A3EE-8449-BFFC-8EB5098F245D}" srcOrd="3" destOrd="0" parTransId="{76710869-83FA-0049-B82C-A538E1A3D387}" sibTransId="{29BDFC57-E427-B54C-9F4D-205ACFE6471F}"/>
    <dgm:cxn modelId="{6C30C6BB-2F9B-C748-A420-348818670F20}" srcId="{72CDB138-0A90-7E44-9AC2-B5363BD44219}" destId="{7460D196-2843-CE4C-B935-9B9DBFF00273}" srcOrd="2" destOrd="0" parTransId="{D3FD3721-A7CB-6A4B-B156-508382DBC640}" sibTransId="{CC1F8C95-E828-2441-96FB-A9765B83E64D}"/>
    <dgm:cxn modelId="{F889FCC7-226C-EC4E-B978-9626799949BC}" srcId="{72CDB138-0A90-7E44-9AC2-B5363BD44219}" destId="{AA179747-ABD3-A145-A66E-F643154979FE}" srcOrd="0" destOrd="0" parTransId="{3F500151-24A2-7246-A6B1-0D6452DAC406}" sibTransId="{077F2CC8-7F22-8648-8E75-EDD556E323FF}"/>
    <dgm:cxn modelId="{C3A35499-1145-A14D-8C7C-26FAA3EBC278}" type="presOf" srcId="{1428DDFC-D0A0-1945-A01D-5526F2308CC1}" destId="{FE2598B4-F3DF-8646-801C-5249CB2C042F}" srcOrd="0" destOrd="0" presId="urn:microsoft.com/office/officeart/2005/8/layout/radial4"/>
    <dgm:cxn modelId="{A35188A6-A88E-EC49-90C5-ECF74ECFFFB0}" type="presOf" srcId="{72CDB138-0A90-7E44-9AC2-B5363BD44219}" destId="{A25F6047-9185-6047-82C6-2612B8745C59}" srcOrd="0" destOrd="0" presId="urn:microsoft.com/office/officeart/2005/8/layout/radial4"/>
    <dgm:cxn modelId="{6CA366BF-B232-B642-BD3B-C5D4D3FCD853}" type="presOf" srcId="{22D33CDA-A70C-8C49-8366-355780BDFE90}" destId="{0BD6EF97-3933-E040-B2FF-97CD02564A4C}" srcOrd="0" destOrd="0" presId="urn:microsoft.com/office/officeart/2005/8/layout/radial4"/>
    <dgm:cxn modelId="{E2CBAF5B-894E-C04F-A711-B94AC12F3CCA}" srcId="{1428DDFC-D0A0-1945-A01D-5526F2308CC1}" destId="{72CDB138-0A90-7E44-9AC2-B5363BD44219}" srcOrd="0" destOrd="0" parTransId="{C9B2BCC6-DB48-B345-B373-9916884B9CF0}" sibTransId="{475AEA1A-A48C-5142-AF39-EBC9E6DFFEFB}"/>
    <dgm:cxn modelId="{CAF90199-0AFF-E046-A5F8-3DCF101B0566}" type="presParOf" srcId="{FE2598B4-F3DF-8646-801C-5249CB2C042F}" destId="{A25F6047-9185-6047-82C6-2612B8745C59}" srcOrd="0" destOrd="0" presId="urn:microsoft.com/office/officeart/2005/8/layout/radial4"/>
    <dgm:cxn modelId="{E21C7883-CC51-4B44-A452-B359D46C5E89}" type="presParOf" srcId="{FE2598B4-F3DF-8646-801C-5249CB2C042F}" destId="{44F6EC36-2782-CF43-AB6B-B5664A5773D7}" srcOrd="1" destOrd="0" presId="urn:microsoft.com/office/officeart/2005/8/layout/radial4"/>
    <dgm:cxn modelId="{8A60781B-E5B6-564D-A15B-0EFD254F25C7}" type="presParOf" srcId="{FE2598B4-F3DF-8646-801C-5249CB2C042F}" destId="{AA6FD6AD-6BB8-C14D-BFB9-B7DB3B969964}" srcOrd="2" destOrd="0" presId="urn:microsoft.com/office/officeart/2005/8/layout/radial4"/>
    <dgm:cxn modelId="{7F12807D-3D7D-AA4F-A852-12844A872BBF}" type="presParOf" srcId="{FE2598B4-F3DF-8646-801C-5249CB2C042F}" destId="{0BD6EF97-3933-E040-B2FF-97CD02564A4C}" srcOrd="3" destOrd="0" presId="urn:microsoft.com/office/officeart/2005/8/layout/radial4"/>
    <dgm:cxn modelId="{8A01ED29-2B90-734C-ACCC-69E79210729D}" type="presParOf" srcId="{FE2598B4-F3DF-8646-801C-5249CB2C042F}" destId="{E5C80F87-4EE1-6144-9A72-4325D1FB218D}" srcOrd="4" destOrd="0" presId="urn:microsoft.com/office/officeart/2005/8/layout/radial4"/>
    <dgm:cxn modelId="{94487320-B07A-1E44-B5BD-143240167803}" type="presParOf" srcId="{FE2598B4-F3DF-8646-801C-5249CB2C042F}" destId="{3002D1BB-041D-834B-8560-B47D9E3AC701}" srcOrd="5" destOrd="0" presId="urn:microsoft.com/office/officeart/2005/8/layout/radial4"/>
    <dgm:cxn modelId="{B9CF9E09-E301-BD4F-A125-650B15800ACD}" type="presParOf" srcId="{FE2598B4-F3DF-8646-801C-5249CB2C042F}" destId="{DD001710-3074-9049-8981-E6A0A0095E8E}" srcOrd="6" destOrd="0" presId="urn:microsoft.com/office/officeart/2005/8/layout/radial4"/>
    <dgm:cxn modelId="{6CD04E88-ADB8-4448-9C55-CF67B043069F}" type="presParOf" srcId="{FE2598B4-F3DF-8646-801C-5249CB2C042F}" destId="{DFB57786-7684-AB42-BA08-BED9CACAC04E}" srcOrd="7" destOrd="0" presId="urn:microsoft.com/office/officeart/2005/8/layout/radial4"/>
    <dgm:cxn modelId="{1790B043-FEB2-4545-AA62-E6C6383855C3}" type="presParOf" srcId="{FE2598B4-F3DF-8646-801C-5249CB2C042F}" destId="{A2B2A178-C79D-AD48-8477-DAA6FD93A78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F6047-9185-6047-82C6-2612B8745C59}">
      <dsp:nvSpPr>
        <dsp:cNvPr id="0" name=""/>
        <dsp:cNvSpPr/>
      </dsp:nvSpPr>
      <dsp:spPr>
        <a:xfrm>
          <a:off x="1083533" y="1044576"/>
          <a:ext cx="801518" cy="8015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Trends in Business Models</a:t>
          </a:r>
        </a:p>
      </dsp:txBody>
      <dsp:txXfrm>
        <a:off x="1200913" y="1161956"/>
        <a:ext cx="566758" cy="566758"/>
      </dsp:txXfrm>
    </dsp:sp>
    <dsp:sp modelId="{44F6EC36-2782-CF43-AB6B-B5664A5773D7}">
      <dsp:nvSpPr>
        <dsp:cNvPr id="0" name=""/>
        <dsp:cNvSpPr/>
      </dsp:nvSpPr>
      <dsp:spPr>
        <a:xfrm rot="14845584">
          <a:off x="767073" y="554517"/>
          <a:ext cx="788742" cy="2284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6FD6AD-6BB8-C14D-BFB9-B7DB3B969964}">
      <dsp:nvSpPr>
        <dsp:cNvPr id="0" name=""/>
        <dsp:cNvSpPr/>
      </dsp:nvSpPr>
      <dsp:spPr>
        <a:xfrm>
          <a:off x="629336" y="0"/>
          <a:ext cx="761442" cy="6091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1) Shifts in the Value Chain </a:t>
          </a:r>
        </a:p>
      </dsp:txBody>
      <dsp:txXfrm>
        <a:off x="647177" y="17841"/>
        <a:ext cx="725760" cy="573471"/>
      </dsp:txXfrm>
    </dsp:sp>
    <dsp:sp modelId="{0BD6EF97-3933-E040-B2FF-97CD02564A4C}">
      <dsp:nvSpPr>
        <dsp:cNvPr id="0" name=""/>
        <dsp:cNvSpPr/>
      </dsp:nvSpPr>
      <dsp:spPr>
        <a:xfrm rot="6785515">
          <a:off x="776273" y="2093190"/>
          <a:ext cx="766192" cy="2284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C80F87-4EE1-6144-9A72-4325D1FB218D}">
      <dsp:nvSpPr>
        <dsp:cNvPr id="0" name=""/>
        <dsp:cNvSpPr/>
      </dsp:nvSpPr>
      <dsp:spPr>
        <a:xfrm>
          <a:off x="628395" y="2255230"/>
          <a:ext cx="761442" cy="6091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2) Technology Rental/Leasing </a:t>
          </a:r>
        </a:p>
      </dsp:txBody>
      <dsp:txXfrm>
        <a:off x="646236" y="2273071"/>
        <a:ext cx="725760" cy="573471"/>
      </dsp:txXfrm>
    </dsp:sp>
    <dsp:sp modelId="{3002D1BB-041D-834B-8560-B47D9E3AC701}">
      <dsp:nvSpPr>
        <dsp:cNvPr id="0" name=""/>
        <dsp:cNvSpPr/>
      </dsp:nvSpPr>
      <dsp:spPr>
        <a:xfrm rot="4020646">
          <a:off x="1425253" y="2092860"/>
          <a:ext cx="764419" cy="2284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001710-3074-9049-8981-E6A0A0095E8E}">
      <dsp:nvSpPr>
        <dsp:cNvPr id="0" name=""/>
        <dsp:cNvSpPr/>
      </dsp:nvSpPr>
      <dsp:spPr>
        <a:xfrm>
          <a:off x="1576018" y="2254354"/>
          <a:ext cx="761442" cy="6091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4) Data-as-a-Service (DaaS)</a:t>
          </a:r>
        </a:p>
      </dsp:txBody>
      <dsp:txXfrm>
        <a:off x="1593859" y="2272195"/>
        <a:ext cx="725760" cy="573471"/>
      </dsp:txXfrm>
    </dsp:sp>
    <dsp:sp modelId="{DFB57786-7684-AB42-BA08-BED9CACAC04E}">
      <dsp:nvSpPr>
        <dsp:cNvPr id="0" name=""/>
        <dsp:cNvSpPr/>
      </dsp:nvSpPr>
      <dsp:spPr>
        <a:xfrm rot="17563526">
          <a:off x="1414459" y="554711"/>
          <a:ext cx="790033" cy="228432"/>
        </a:xfrm>
        <a:prstGeom prst="leftArrow">
          <a:avLst>
            <a:gd name="adj1" fmla="val 60000"/>
            <a:gd name="adj2" fmla="val 5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B2A178-C79D-AD48-8477-DAA6FD93A785}">
      <dsp:nvSpPr>
        <dsp:cNvPr id="0" name=""/>
        <dsp:cNvSpPr/>
      </dsp:nvSpPr>
      <dsp:spPr>
        <a:xfrm>
          <a:off x="1581356" y="0"/>
          <a:ext cx="761442" cy="609153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3) Water-as-a-Service (</a:t>
          </a:r>
          <a:r>
            <a:rPr lang="en-US" sz="800" kern="1200" dirty="0" err="1"/>
            <a:t>WaaS</a:t>
          </a:r>
          <a:r>
            <a:rPr lang="en-US" sz="800" kern="1200" dirty="0"/>
            <a:t>) and Financing Options</a:t>
          </a:r>
        </a:p>
      </dsp:txBody>
      <dsp:txXfrm>
        <a:off x="1599197" y="17841"/>
        <a:ext cx="725760" cy="573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ga-IE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ga-I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01/06/18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ga-I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ga-I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01/06/18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ga-I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ga-I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ga-IE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ga-IE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ga-I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D1BD280-7301-F041-A890-AA9B720322D7}" type="datetimeFigureOut">
              <a:rPr lang="en-US" smtClean="0"/>
              <a:t>01/06/18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25B2B4A-C87B-8647-A513-D8DB4238C1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.tiff"/><Relationship Id="rId11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Box 265"/>
          <p:cNvSpPr txBox="1"/>
          <p:nvPr/>
        </p:nvSpPr>
        <p:spPr>
          <a:xfrm>
            <a:off x="1899083" y="113051"/>
            <a:ext cx="5342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It’s All About the Business Model 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03941424"/>
              </p:ext>
            </p:extLst>
          </p:nvPr>
        </p:nvGraphicFramePr>
        <p:xfrm>
          <a:off x="3087898" y="783152"/>
          <a:ext cx="2968586" cy="3024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37449" y="597956"/>
            <a:ext cx="3497002" cy="8941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 algn="just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 algn="just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marL="228600" indent="-228600" algn="just">
              <a:buAutoNum type="arabicParenR"/>
            </a:pPr>
            <a:endParaRPr lang="en-US" sz="900" b="1" dirty="0">
              <a:solidFill>
                <a:srgbClr val="000000"/>
              </a:solidFill>
            </a:endParaRPr>
          </a:p>
          <a:p>
            <a:pPr algn="just"/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1) Shifts in the Value Chain</a:t>
            </a:r>
          </a:p>
          <a:p>
            <a:pPr algn="just"/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A fundamental shift in the value chain towards solutions providers, or companies which seek to offer a comprehensive range of goods and services under one roof and can also become service providers through IoT-enabled remote operation and water-as-a-service business models.</a:t>
            </a: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86400" y="597957"/>
            <a:ext cx="3520533" cy="894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3) Water</a:t>
            </a:r>
            <a:r>
              <a:rPr lang="en-CA" sz="9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lang="en-CA" sz="9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a-Service (</a:t>
            </a:r>
            <a:r>
              <a:rPr lang="en-US" sz="900" b="1" dirty="0" err="1">
                <a:solidFill>
                  <a:srgbClr val="000000"/>
                </a:solidFill>
                <a:latin typeface="Arial"/>
                <a:cs typeface="Arial"/>
              </a:rPr>
              <a:t>WaaS</a:t>
            </a:r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) &amp; Financing</a:t>
            </a:r>
          </a:p>
          <a:p>
            <a:pPr algn="just"/>
            <a:r>
              <a:rPr lang="en-US" sz="900" dirty="0" err="1">
                <a:solidFill>
                  <a:srgbClr val="000000"/>
                </a:solidFill>
                <a:latin typeface="Arial"/>
                <a:cs typeface="Arial"/>
              </a:rPr>
              <a:t>WaaS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 service models can include construction, installation, ownership and operation of assets. The end user pays for performance on a per m</a:t>
            </a:r>
            <a:r>
              <a:rPr lang="en-US" sz="900" baseline="30000" dirty="0">
                <a:solidFill>
                  <a:srgbClr val="000000"/>
                </a:solidFill>
                <a:latin typeface="Arial"/>
                <a:cs typeface="Arial"/>
              </a:rPr>
              <a:t>3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 basis. A recent example is Cambrian Innovation who accelerated technology adoption by offering a WEPA (Water-Energy Purchase Agreement).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37449" y="2878114"/>
            <a:ext cx="3497002" cy="9068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/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2) </a:t>
            </a:r>
            <a:r>
              <a:rPr lang="ga-IE" sz="900" b="1" dirty="0">
                <a:solidFill>
                  <a:srgbClr val="000000"/>
                </a:solidFill>
                <a:latin typeface="Arial"/>
                <a:cs typeface="Arial"/>
              </a:rPr>
              <a:t>Technology Rental/Leasing</a:t>
            </a:r>
          </a:p>
          <a:p>
            <a:pPr algn="just"/>
            <a:r>
              <a:rPr lang="ga-IE" sz="900" dirty="0">
                <a:solidFill>
                  <a:srgbClr val="000000"/>
                </a:solidFill>
                <a:latin typeface="Arial"/>
                <a:cs typeface="Arial"/>
              </a:rPr>
              <a:t>Companies 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offer </a:t>
            </a: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mobile rental solutions 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which can include remote monitoring of technologies. Benefits:</a:t>
            </a:r>
          </a:p>
          <a:p>
            <a:pPr marL="171450" indent="-171450" algn="just">
              <a:buFontTx/>
              <a:buChar char="-"/>
            </a:pP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Fast response to meet plant needs</a:t>
            </a:r>
          </a:p>
          <a:p>
            <a:pPr marL="171450" lvl="0" indent="-171450" algn="just">
              <a:buFontTx/>
              <a:buChar char="-"/>
            </a:pP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Flexible modular solutions, easy, on-demand expansion</a:t>
            </a:r>
          </a:p>
          <a:p>
            <a:pPr marL="171450" lvl="0" indent="-171450" algn="just">
              <a:buFontTx/>
              <a:buChar char="-"/>
            </a:pP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Tap into operational rather than capital budgets</a:t>
            </a:r>
          </a:p>
          <a:p>
            <a:pPr marL="171450" indent="-171450">
              <a:buFontTx/>
              <a:buChar char="-"/>
            </a:pPr>
            <a:endParaRPr lang="en-GB" sz="9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ga-IE" sz="9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ga-IE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ga-IE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dirty="0"/>
          </a:p>
        </p:txBody>
      </p:sp>
      <p:pic>
        <p:nvPicPr>
          <p:cNvPr id="5" name="Picture 4" descr="Screen Shot 2018-05-10 at 10.59.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10" y="3845550"/>
            <a:ext cx="1825479" cy="1136040"/>
          </a:xfrm>
          <a:prstGeom prst="rect">
            <a:avLst/>
          </a:prstGeom>
        </p:spPr>
      </p:pic>
      <p:pic>
        <p:nvPicPr>
          <p:cNvPr id="18" name="Picture 17" descr="Screen Shot 2018-05-10 at 10.07.20.png">
            <a:extLst>
              <a:ext uri="{FF2B5EF4-FFF2-40B4-BE49-F238E27FC236}">
                <a16:creationId xmlns:a16="http://schemas.microsoft.com/office/drawing/2014/main" xmlns="" id="{4DB836BE-9546-394A-AFE6-E6D0DACF29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59" y="3892856"/>
            <a:ext cx="1618982" cy="548691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9" name="Picture 18" descr="Screen Shot 2018-05-10 at 09.09.15.png">
            <a:extLst>
              <a:ext uri="{FF2B5EF4-FFF2-40B4-BE49-F238E27FC236}">
                <a16:creationId xmlns:a16="http://schemas.microsoft.com/office/drawing/2014/main" xmlns="" id="{AF57C65D-0AC1-6B46-9875-85A2C00FA8B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9"/>
          <a:stretch/>
        </p:blipFill>
        <p:spPr>
          <a:xfrm>
            <a:off x="322644" y="1555297"/>
            <a:ext cx="3126612" cy="12621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721BFABB-85FD-8C44-9353-35F87D641B1E}"/>
              </a:ext>
            </a:extLst>
          </p:cNvPr>
          <p:cNvSpPr/>
          <p:nvPr/>
        </p:nvSpPr>
        <p:spPr>
          <a:xfrm>
            <a:off x="5486400" y="2878115"/>
            <a:ext cx="3524381" cy="9068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4) Data</a:t>
            </a:r>
            <a:r>
              <a:rPr lang="en-CA" sz="9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lang="en-CA" sz="9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a-Service (DaaS)</a:t>
            </a:r>
          </a:p>
          <a:p>
            <a:pPr algn="just"/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Selling data to the clients using custom data analytics and machine learning (AI) algorithms. DaaS service models are usually set up as a pay as you go service with no capital expenditure required on equipment. A couple examples of DaaS providers in the water sector: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7D2DF5B-CFF8-3343-ABAB-5C45C9E7FD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9871" y="4498556"/>
            <a:ext cx="1601170" cy="483034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50648E5-0411-0243-B520-A5928081B9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98593" y="1603378"/>
            <a:ext cx="1885914" cy="12123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8704FC2-D873-094A-AE1C-CE04E91E2022}"/>
              </a:ext>
            </a:extLst>
          </p:cNvPr>
          <p:cNvSpPr txBox="1"/>
          <p:nvPr/>
        </p:nvSpPr>
        <p:spPr>
          <a:xfrm>
            <a:off x="439841" y="5294529"/>
            <a:ext cx="8264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1600" b="1" dirty="0"/>
              <a:t>Other areas we could explore: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/>
              <a:t>Value from waste plays, and example business models (Ostara, </a:t>
            </a:r>
            <a:r>
              <a:rPr lang="en-CA" sz="1600" dirty="0" err="1"/>
              <a:t>Nijhuis</a:t>
            </a:r>
            <a:r>
              <a:rPr lang="en-CA" sz="1600" dirty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/>
              <a:t>Adoption of models from other sectors -&gt; royalty-based models?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/>
              <a:t>Examples of cost-savings / profit sharing models </a:t>
            </a:r>
            <a:r>
              <a:rPr lang="en-CA" sz="1600" b="1" dirty="0"/>
              <a:t>working</a:t>
            </a:r>
            <a:r>
              <a:rPr lang="en-CA" sz="1600" dirty="0"/>
              <a:t> in water?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/>
              <a:t>Other “</a:t>
            </a:r>
            <a:r>
              <a:rPr lang="en-CA" sz="1600" dirty="0" err="1"/>
              <a:t>DaaS</a:t>
            </a:r>
            <a:r>
              <a:rPr lang="en-CA" sz="1600" dirty="0"/>
              <a:t>” &amp; optimization opportunities – increasing “up-time”, metagenomics, etc.</a:t>
            </a:r>
          </a:p>
        </p:txBody>
      </p:sp>
    </p:spTree>
    <p:extLst>
      <p:ext uri="{BB962C8B-B14F-4D97-AF65-F5344CB8AC3E}">
        <p14:creationId xmlns:p14="http://schemas.microsoft.com/office/powerpoint/2010/main" val="3766839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5535</TotalTime>
  <Words>312</Words>
  <Application>Microsoft Macintosh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Angles</vt:lpstr>
      <vt:lpstr>PowerPoint Presentation</vt:lpstr>
    </vt:vector>
  </TitlesOfParts>
  <Company>BlueTech Research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Crowley</dc:creator>
  <cp:lastModifiedBy>Conor Dennehy</cp:lastModifiedBy>
  <cp:revision>141</cp:revision>
  <dcterms:created xsi:type="dcterms:W3CDTF">2017-05-26T10:03:55Z</dcterms:created>
  <dcterms:modified xsi:type="dcterms:W3CDTF">2018-06-01T11:52:51Z</dcterms:modified>
</cp:coreProperties>
</file>