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tiff" ContentType="image/tiff"/>
  <Default Extension="rels" ContentType="application/vnd.openxmlformats-package.relationships+xml"/>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embeddings/oleObject1.bin" ContentType="application/vnd.openxmlformats-officedocument.oleObject"/>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69" r:id="rId1"/>
  </p:sldMasterIdLst>
  <p:notesMasterIdLst>
    <p:notesMasterId r:id="rId26"/>
  </p:notesMasterIdLst>
  <p:handoutMasterIdLst>
    <p:handoutMasterId r:id="rId27"/>
  </p:handoutMasterIdLst>
  <p:sldIdLst>
    <p:sldId id="302" r:id="rId2"/>
    <p:sldId id="306" r:id="rId3"/>
    <p:sldId id="288" r:id="rId4"/>
    <p:sldId id="260" r:id="rId5"/>
    <p:sldId id="285" r:id="rId6"/>
    <p:sldId id="286" r:id="rId7"/>
    <p:sldId id="289" r:id="rId8"/>
    <p:sldId id="290" r:id="rId9"/>
    <p:sldId id="291" r:id="rId10"/>
    <p:sldId id="261" r:id="rId11"/>
    <p:sldId id="262" r:id="rId12"/>
    <p:sldId id="263" r:id="rId13"/>
    <p:sldId id="273" r:id="rId14"/>
    <p:sldId id="292" r:id="rId15"/>
    <p:sldId id="293" r:id="rId16"/>
    <p:sldId id="294" r:id="rId17"/>
    <p:sldId id="295" r:id="rId18"/>
    <p:sldId id="296" r:id="rId19"/>
    <p:sldId id="304" r:id="rId20"/>
    <p:sldId id="300" r:id="rId21"/>
    <p:sldId id="270" r:id="rId22"/>
    <p:sldId id="268" r:id="rId23"/>
    <p:sldId id="305" r:id="rId24"/>
    <p:sldId id="303" r:id="rId25"/>
  </p:sldIdLst>
  <p:sldSz cx="9944100" cy="7099300"/>
  <p:notesSz cx="6858000" cy="9144000"/>
  <p:defaultTextStyle>
    <a:defPPr>
      <a:defRPr lang="en-US"/>
    </a:defPPr>
    <a:lvl1pPr marL="0" algn="l" defTabSz="486918" rtl="0" eaLnBrk="1" latinLnBrk="0" hangingPunct="1">
      <a:defRPr sz="1900" kern="1200">
        <a:solidFill>
          <a:schemeClr val="tx1"/>
        </a:solidFill>
        <a:latin typeface="+mn-lt"/>
        <a:ea typeface="+mn-ea"/>
        <a:cs typeface="+mn-cs"/>
      </a:defRPr>
    </a:lvl1pPr>
    <a:lvl2pPr marL="486918" algn="l" defTabSz="486918" rtl="0" eaLnBrk="1" latinLnBrk="0" hangingPunct="1">
      <a:defRPr sz="1900" kern="1200">
        <a:solidFill>
          <a:schemeClr val="tx1"/>
        </a:solidFill>
        <a:latin typeface="+mn-lt"/>
        <a:ea typeface="+mn-ea"/>
        <a:cs typeface="+mn-cs"/>
      </a:defRPr>
    </a:lvl2pPr>
    <a:lvl3pPr marL="973836" algn="l" defTabSz="486918" rtl="0" eaLnBrk="1" latinLnBrk="0" hangingPunct="1">
      <a:defRPr sz="1900" kern="1200">
        <a:solidFill>
          <a:schemeClr val="tx1"/>
        </a:solidFill>
        <a:latin typeface="+mn-lt"/>
        <a:ea typeface="+mn-ea"/>
        <a:cs typeface="+mn-cs"/>
      </a:defRPr>
    </a:lvl3pPr>
    <a:lvl4pPr marL="1460754" algn="l" defTabSz="486918" rtl="0" eaLnBrk="1" latinLnBrk="0" hangingPunct="1">
      <a:defRPr sz="1900" kern="1200">
        <a:solidFill>
          <a:schemeClr val="tx1"/>
        </a:solidFill>
        <a:latin typeface="+mn-lt"/>
        <a:ea typeface="+mn-ea"/>
        <a:cs typeface="+mn-cs"/>
      </a:defRPr>
    </a:lvl4pPr>
    <a:lvl5pPr marL="1947672" algn="l" defTabSz="486918" rtl="0" eaLnBrk="1" latinLnBrk="0" hangingPunct="1">
      <a:defRPr sz="1900" kern="1200">
        <a:solidFill>
          <a:schemeClr val="tx1"/>
        </a:solidFill>
        <a:latin typeface="+mn-lt"/>
        <a:ea typeface="+mn-ea"/>
        <a:cs typeface="+mn-cs"/>
      </a:defRPr>
    </a:lvl5pPr>
    <a:lvl6pPr marL="2434590" algn="l" defTabSz="486918" rtl="0" eaLnBrk="1" latinLnBrk="0" hangingPunct="1">
      <a:defRPr sz="1900" kern="1200">
        <a:solidFill>
          <a:schemeClr val="tx1"/>
        </a:solidFill>
        <a:latin typeface="+mn-lt"/>
        <a:ea typeface="+mn-ea"/>
        <a:cs typeface="+mn-cs"/>
      </a:defRPr>
    </a:lvl6pPr>
    <a:lvl7pPr marL="2921508" algn="l" defTabSz="486918" rtl="0" eaLnBrk="1" latinLnBrk="0" hangingPunct="1">
      <a:defRPr sz="1900" kern="1200">
        <a:solidFill>
          <a:schemeClr val="tx1"/>
        </a:solidFill>
        <a:latin typeface="+mn-lt"/>
        <a:ea typeface="+mn-ea"/>
        <a:cs typeface="+mn-cs"/>
      </a:defRPr>
    </a:lvl7pPr>
    <a:lvl8pPr marL="3408426" algn="l" defTabSz="486918" rtl="0" eaLnBrk="1" latinLnBrk="0" hangingPunct="1">
      <a:defRPr sz="1900" kern="1200">
        <a:solidFill>
          <a:schemeClr val="tx1"/>
        </a:solidFill>
        <a:latin typeface="+mn-lt"/>
        <a:ea typeface="+mn-ea"/>
        <a:cs typeface="+mn-cs"/>
      </a:defRPr>
    </a:lvl8pPr>
    <a:lvl9pPr marL="3895344" algn="l" defTabSz="486918" rtl="0" eaLnBrk="1" latinLnBrk="0" hangingPunct="1">
      <a:defRPr sz="19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455" autoAdjust="0"/>
    <p:restoredTop sz="99672" autoAdjust="0"/>
  </p:normalViewPr>
  <p:slideViewPr>
    <p:cSldViewPr snapToGrid="0" snapToObjects="1">
      <p:cViewPr>
        <p:scale>
          <a:sx n="75" d="100"/>
          <a:sy n="75" d="100"/>
        </p:scale>
        <p:origin x="-4168" y="-1424"/>
      </p:cViewPr>
      <p:guideLst>
        <p:guide orient="horz" pos="2236"/>
        <p:guide pos="313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200" d="100"/>
        <a:sy n="2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handoutMaster" Target="handoutMasters/handoutMaster1.xml"/><Relationship Id="rId28" Type="http://schemas.openxmlformats.org/officeDocument/2006/relationships/printerSettings" Target="printerSettings/printerSettings1.bin"/><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C8296EF-DA29-5A48-96F7-380D9EAADD66}" type="doc">
      <dgm:prSet loTypeId="urn:microsoft.com/office/officeart/2005/8/layout/matrix3" loCatId="" qsTypeId="urn:microsoft.com/office/officeart/2005/8/quickstyle/simple4" qsCatId="simple" csTypeId="urn:microsoft.com/office/officeart/2005/8/colors/accent1_2" csCatId="accent1" phldr="1"/>
      <dgm:spPr/>
      <dgm:t>
        <a:bodyPr/>
        <a:lstStyle/>
        <a:p>
          <a:endParaRPr lang="en-US"/>
        </a:p>
      </dgm:t>
    </dgm:pt>
    <dgm:pt modelId="{59320044-6D62-3C49-8545-3663DD341904}">
      <dgm:prSet phldrT="[Text]" custT="1">
        <dgm:style>
          <a:lnRef idx="2">
            <a:schemeClr val="accent1">
              <a:shade val="50000"/>
            </a:schemeClr>
          </a:lnRef>
          <a:fillRef idx="1">
            <a:schemeClr val="accent1"/>
          </a:fillRef>
          <a:effectRef idx="0">
            <a:schemeClr val="accent1"/>
          </a:effectRef>
          <a:fontRef idx="minor">
            <a:schemeClr val="lt1"/>
          </a:fontRef>
        </dgm:style>
      </dgm:prSet>
      <dgm:spPr>
        <a:solidFill>
          <a:schemeClr val="accent1">
            <a:lumMod val="40000"/>
            <a:lumOff val="60000"/>
          </a:schemeClr>
        </a:solidFill>
        <a:ln>
          <a:noFill/>
        </a:ln>
      </dgm:spPr>
      <dgm:t>
        <a:bodyPr/>
        <a:lstStyle/>
        <a:p>
          <a:pPr algn="l"/>
          <a:r>
            <a:rPr lang="en-US" sz="900" b="1" dirty="0" smtClean="0">
              <a:solidFill>
                <a:schemeClr val="bg2">
                  <a:lumMod val="10000"/>
                </a:schemeClr>
              </a:solidFill>
              <a:latin typeface="Arial"/>
              <a:cs typeface="Arial"/>
            </a:rPr>
            <a:t>1. Lack of visibility</a:t>
          </a:r>
          <a:r>
            <a:rPr lang="en-US" sz="900" dirty="0" smtClean="0">
              <a:solidFill>
                <a:schemeClr val="bg2">
                  <a:lumMod val="10000"/>
                </a:schemeClr>
              </a:solidFill>
              <a:latin typeface="Arial"/>
              <a:cs typeface="Arial"/>
            </a:rPr>
            <a:t> into operational issues, whether “outside the fence” water infrastructure or “inside the fence” challenges like energy and water usage (proactive – turning to digital to find solutions for resource challenges)</a:t>
          </a:r>
          <a:endParaRPr lang="en-GB" sz="900" dirty="0" smtClean="0">
            <a:solidFill>
              <a:schemeClr val="bg2">
                <a:lumMod val="10000"/>
              </a:schemeClr>
            </a:solidFill>
            <a:latin typeface="Arial"/>
            <a:cs typeface="Arial"/>
          </a:endParaRPr>
        </a:p>
        <a:p>
          <a:pPr algn="l"/>
          <a:r>
            <a:rPr lang="en-US" sz="900" b="1" dirty="0" smtClean="0">
              <a:solidFill>
                <a:schemeClr val="bg2">
                  <a:lumMod val="10000"/>
                </a:schemeClr>
              </a:solidFill>
              <a:latin typeface="Arial"/>
              <a:cs typeface="Arial"/>
            </a:rPr>
            <a:t>2. Corporate mandates</a:t>
          </a:r>
          <a:r>
            <a:rPr lang="en-US" sz="900" dirty="0" smtClean="0">
              <a:solidFill>
                <a:schemeClr val="bg2">
                  <a:lumMod val="10000"/>
                </a:schemeClr>
              </a:solidFill>
              <a:latin typeface="Arial"/>
              <a:cs typeface="Arial"/>
            </a:rPr>
            <a:t> – companies are continuing to focus on sustainability (both reactive as well as proactive)</a:t>
          </a:r>
        </a:p>
        <a:p>
          <a:pPr algn="l"/>
          <a:r>
            <a:rPr lang="en-US" sz="900" dirty="0" smtClean="0">
              <a:solidFill>
                <a:schemeClr val="bg2">
                  <a:lumMod val="10000"/>
                </a:schemeClr>
              </a:solidFill>
              <a:latin typeface="Arial"/>
              <a:cs typeface="Arial"/>
            </a:rPr>
            <a:t>3. Stronger </a:t>
          </a:r>
          <a:r>
            <a:rPr lang="en-US" sz="900" b="1" dirty="0" smtClean="0">
              <a:solidFill>
                <a:schemeClr val="bg2">
                  <a:lumMod val="10000"/>
                </a:schemeClr>
              </a:solidFill>
              <a:latin typeface="Arial"/>
              <a:cs typeface="Arial"/>
            </a:rPr>
            <a:t>compliance</a:t>
          </a:r>
          <a:r>
            <a:rPr lang="en-US" sz="900" dirty="0" smtClean="0">
              <a:solidFill>
                <a:schemeClr val="bg2">
                  <a:lumMod val="10000"/>
                </a:schemeClr>
              </a:solidFill>
              <a:latin typeface="Arial"/>
              <a:cs typeface="Arial"/>
            </a:rPr>
            <a:t> regulations (reactive to meet new requirements for water quality, usage and discharge)</a:t>
          </a:r>
          <a:endParaRPr lang="en-US" sz="900" dirty="0">
            <a:solidFill>
              <a:schemeClr val="bg2">
                <a:lumMod val="10000"/>
              </a:schemeClr>
            </a:solidFill>
            <a:latin typeface="Arial"/>
            <a:cs typeface="Arial"/>
          </a:endParaRPr>
        </a:p>
      </dgm:t>
    </dgm:pt>
    <dgm:pt modelId="{88C645E1-5500-C848-9198-56111007381F}" type="parTrans" cxnId="{D52E5FB4-48E7-C841-86AE-70A5AAD24203}">
      <dgm:prSet/>
      <dgm:spPr/>
      <dgm:t>
        <a:bodyPr/>
        <a:lstStyle/>
        <a:p>
          <a:endParaRPr lang="en-US"/>
        </a:p>
      </dgm:t>
    </dgm:pt>
    <dgm:pt modelId="{3E8A7B77-A4DB-7049-BCFD-BD1B335D4A0A}" type="sibTrans" cxnId="{D52E5FB4-48E7-C841-86AE-70A5AAD24203}">
      <dgm:prSet/>
      <dgm:spPr/>
      <dgm:t>
        <a:bodyPr/>
        <a:lstStyle/>
        <a:p>
          <a:endParaRPr lang="en-US"/>
        </a:p>
      </dgm:t>
    </dgm:pt>
    <dgm:pt modelId="{EB32F258-5F1D-4E4B-AE4C-4127E703386A}">
      <dgm:prSet phldrT="[Text]" custT="1">
        <dgm:style>
          <a:lnRef idx="2">
            <a:schemeClr val="accent1">
              <a:shade val="50000"/>
            </a:schemeClr>
          </a:lnRef>
          <a:fillRef idx="1">
            <a:schemeClr val="accent1"/>
          </a:fillRef>
          <a:effectRef idx="0">
            <a:schemeClr val="accent1"/>
          </a:effectRef>
          <a:fontRef idx="minor">
            <a:schemeClr val="lt1"/>
          </a:fontRef>
        </dgm:style>
      </dgm:prSet>
      <dgm:spPr>
        <a:solidFill>
          <a:schemeClr val="accent1">
            <a:lumMod val="40000"/>
            <a:lumOff val="60000"/>
          </a:schemeClr>
        </a:solidFill>
        <a:ln>
          <a:noFill/>
        </a:ln>
      </dgm:spPr>
      <dgm:t>
        <a:bodyPr/>
        <a:lstStyle/>
        <a:p>
          <a:pPr algn="l"/>
          <a:r>
            <a:rPr lang="en-GB" sz="850" b="1" dirty="0" smtClean="0">
              <a:solidFill>
                <a:schemeClr val="bg2">
                  <a:lumMod val="10000"/>
                </a:schemeClr>
              </a:solidFill>
              <a:latin typeface="Arial"/>
              <a:cs typeface="Arial"/>
            </a:rPr>
            <a:t>1. Asset Performance Management </a:t>
          </a:r>
          <a:r>
            <a:rPr lang="en-GB" sz="850" dirty="0" smtClean="0">
              <a:solidFill>
                <a:schemeClr val="bg2">
                  <a:lumMod val="10000"/>
                </a:schemeClr>
              </a:solidFill>
              <a:latin typeface="Arial"/>
              <a:cs typeface="Arial"/>
            </a:rPr>
            <a:t>(APM) software offers operators actionable data about their plant’s water consumption and helps implement real changes that decrease water use.</a:t>
          </a:r>
        </a:p>
        <a:p>
          <a:pPr algn="l"/>
          <a:r>
            <a:rPr lang="en-GB" sz="850" b="1" dirty="0" smtClean="0">
              <a:solidFill>
                <a:schemeClr val="bg2">
                  <a:lumMod val="10000"/>
                </a:schemeClr>
              </a:solidFill>
              <a:latin typeface="Arial"/>
              <a:cs typeface="Arial"/>
            </a:rPr>
            <a:t>2. Big data analytics </a:t>
          </a:r>
          <a:r>
            <a:rPr lang="en-GB" sz="850" dirty="0" smtClean="0">
              <a:solidFill>
                <a:schemeClr val="bg2">
                  <a:lumMod val="10000"/>
                </a:schemeClr>
              </a:solidFill>
              <a:latin typeface="Arial"/>
              <a:cs typeface="Arial"/>
            </a:rPr>
            <a:t>allow operators to collect data on water across the entire treatment cycle and offer greater visibility into how the process can be run more effectively and efficiently using targeted analytics. </a:t>
          </a:r>
        </a:p>
        <a:p>
          <a:pPr algn="l"/>
          <a:r>
            <a:rPr lang="en-GB" sz="850" b="1" dirty="0" smtClean="0">
              <a:solidFill>
                <a:schemeClr val="bg2">
                  <a:lumMod val="10000"/>
                </a:schemeClr>
              </a:solidFill>
              <a:latin typeface="Arial"/>
              <a:cs typeface="Arial"/>
            </a:rPr>
            <a:t>3. Machine learning </a:t>
          </a:r>
          <a:r>
            <a:rPr lang="en-GB" sz="850" dirty="0" smtClean="0">
              <a:solidFill>
                <a:schemeClr val="bg2">
                  <a:lumMod val="10000"/>
                </a:schemeClr>
              </a:solidFill>
              <a:latin typeface="Arial"/>
              <a:cs typeface="Arial"/>
            </a:rPr>
            <a:t>to help water treatment process become “smarter”. Machine learning uses algorithms to learn from and make predictions based on data. </a:t>
          </a:r>
          <a:endParaRPr lang="en-US" sz="850" dirty="0">
            <a:solidFill>
              <a:schemeClr val="bg2">
                <a:lumMod val="10000"/>
              </a:schemeClr>
            </a:solidFill>
            <a:latin typeface="Arial"/>
            <a:cs typeface="Arial"/>
          </a:endParaRPr>
        </a:p>
      </dgm:t>
    </dgm:pt>
    <dgm:pt modelId="{0BDC9115-DBA8-4747-9A24-81622987AC6B}" type="parTrans" cxnId="{04EE3C64-BF2E-444E-85BB-6BADADC83F69}">
      <dgm:prSet/>
      <dgm:spPr/>
      <dgm:t>
        <a:bodyPr/>
        <a:lstStyle/>
        <a:p>
          <a:endParaRPr lang="en-US"/>
        </a:p>
      </dgm:t>
    </dgm:pt>
    <dgm:pt modelId="{BD4DA7C7-0998-3A43-B05A-8AEF297D1181}" type="sibTrans" cxnId="{04EE3C64-BF2E-444E-85BB-6BADADC83F69}">
      <dgm:prSet/>
      <dgm:spPr/>
      <dgm:t>
        <a:bodyPr/>
        <a:lstStyle/>
        <a:p>
          <a:endParaRPr lang="en-US"/>
        </a:p>
      </dgm:t>
    </dgm:pt>
    <dgm:pt modelId="{FE062F17-FA79-4D42-93AE-DDAAD7FA7E2A}">
      <dgm:prSet phldrT="[Text]" custT="1">
        <dgm:style>
          <a:lnRef idx="2">
            <a:schemeClr val="accent1">
              <a:shade val="50000"/>
            </a:schemeClr>
          </a:lnRef>
          <a:fillRef idx="1">
            <a:schemeClr val="accent1"/>
          </a:fillRef>
          <a:effectRef idx="0">
            <a:schemeClr val="accent1"/>
          </a:effectRef>
          <a:fontRef idx="minor">
            <a:schemeClr val="lt1"/>
          </a:fontRef>
        </dgm:style>
      </dgm:prSet>
      <dgm:spPr>
        <a:solidFill>
          <a:schemeClr val="accent1">
            <a:lumMod val="40000"/>
            <a:lumOff val="60000"/>
          </a:schemeClr>
        </a:solidFill>
        <a:ln>
          <a:noFill/>
        </a:ln>
      </dgm:spPr>
      <dgm:t>
        <a:bodyPr/>
        <a:lstStyle/>
        <a:p>
          <a:pPr algn="l"/>
          <a:r>
            <a:rPr lang="en-GB" sz="900" dirty="0" smtClean="0">
              <a:solidFill>
                <a:schemeClr val="bg2">
                  <a:lumMod val="10000"/>
                </a:schemeClr>
              </a:solidFill>
              <a:latin typeface="Arial"/>
              <a:cs typeface="Arial"/>
            </a:rPr>
            <a:t>1. </a:t>
          </a:r>
          <a:r>
            <a:rPr lang="en-GB" sz="900" b="1" dirty="0" smtClean="0">
              <a:solidFill>
                <a:schemeClr val="bg2">
                  <a:lumMod val="10000"/>
                </a:schemeClr>
              </a:solidFill>
              <a:latin typeface="Arial"/>
              <a:cs typeface="Arial"/>
            </a:rPr>
            <a:t>Budgetary pressures </a:t>
          </a:r>
          <a:r>
            <a:rPr lang="en-GB" sz="900" dirty="0" smtClean="0">
              <a:solidFill>
                <a:schemeClr val="bg2">
                  <a:lumMod val="10000"/>
                </a:schemeClr>
              </a:solidFill>
              <a:latin typeface="Arial"/>
              <a:cs typeface="Arial"/>
            </a:rPr>
            <a:t>- When new solutions are needed to reduce operating costs, digital is a key enabler but there is still a cost associated with it</a:t>
          </a:r>
        </a:p>
        <a:p>
          <a:pPr algn="l"/>
          <a:r>
            <a:rPr lang="en-GB" sz="900" b="1" dirty="0" smtClean="0">
              <a:solidFill>
                <a:schemeClr val="bg2">
                  <a:lumMod val="10000"/>
                </a:schemeClr>
              </a:solidFill>
              <a:latin typeface="Arial"/>
              <a:cs typeface="Arial"/>
            </a:rPr>
            <a:t>2. Perception of value </a:t>
          </a:r>
          <a:r>
            <a:rPr lang="en-GB" sz="900" dirty="0" smtClean="0">
              <a:solidFill>
                <a:schemeClr val="bg2">
                  <a:lumMod val="10000"/>
                </a:schemeClr>
              </a:solidFill>
              <a:latin typeface="Arial"/>
              <a:cs typeface="Arial"/>
            </a:rPr>
            <a:t>– lack of understanding can make digital technologies seem like a “nice to have” instead of a “must have”</a:t>
          </a:r>
        </a:p>
        <a:p>
          <a:pPr algn="l"/>
          <a:r>
            <a:rPr lang="en-GB" sz="900" b="1" dirty="0" smtClean="0">
              <a:solidFill>
                <a:schemeClr val="bg2">
                  <a:lumMod val="10000"/>
                </a:schemeClr>
              </a:solidFill>
              <a:latin typeface="Arial"/>
              <a:cs typeface="Arial"/>
            </a:rPr>
            <a:t>3. Pace of advancement </a:t>
          </a:r>
          <a:r>
            <a:rPr lang="en-GB" sz="900" dirty="0" smtClean="0">
              <a:solidFill>
                <a:schemeClr val="bg2">
                  <a:lumMod val="10000"/>
                </a:schemeClr>
              </a:solidFill>
              <a:latin typeface="Arial"/>
              <a:cs typeface="Arial"/>
            </a:rPr>
            <a:t>–There is a fear factor associated with making a big investment for something that may quickly become obsolete</a:t>
          </a:r>
          <a:endParaRPr lang="en-US" sz="900" dirty="0">
            <a:solidFill>
              <a:schemeClr val="bg2">
                <a:lumMod val="10000"/>
              </a:schemeClr>
            </a:solidFill>
            <a:latin typeface="Arial"/>
            <a:cs typeface="Arial"/>
          </a:endParaRPr>
        </a:p>
      </dgm:t>
    </dgm:pt>
    <dgm:pt modelId="{6A3A6684-E7E2-DE43-9207-AB93E5A5F1FF}" type="parTrans" cxnId="{AFD5177B-917D-624C-8903-FFF8493E2077}">
      <dgm:prSet/>
      <dgm:spPr/>
      <dgm:t>
        <a:bodyPr/>
        <a:lstStyle/>
        <a:p>
          <a:endParaRPr lang="en-US"/>
        </a:p>
      </dgm:t>
    </dgm:pt>
    <dgm:pt modelId="{04CCAAED-D88D-7345-8EDF-B4AB2324C5DC}" type="sibTrans" cxnId="{AFD5177B-917D-624C-8903-FFF8493E2077}">
      <dgm:prSet/>
      <dgm:spPr/>
      <dgm:t>
        <a:bodyPr/>
        <a:lstStyle/>
        <a:p>
          <a:endParaRPr lang="en-US"/>
        </a:p>
      </dgm:t>
    </dgm:pt>
    <dgm:pt modelId="{C470EE04-FFD3-5C46-A7AA-91DE332A1900}">
      <dgm:prSet phldrT="[Text]" custT="1">
        <dgm:style>
          <a:lnRef idx="2">
            <a:schemeClr val="accent1">
              <a:shade val="50000"/>
            </a:schemeClr>
          </a:lnRef>
          <a:fillRef idx="1">
            <a:schemeClr val="accent1"/>
          </a:fillRef>
          <a:effectRef idx="0">
            <a:schemeClr val="accent1"/>
          </a:effectRef>
          <a:fontRef idx="minor">
            <a:schemeClr val="lt1"/>
          </a:fontRef>
        </dgm:style>
      </dgm:prSet>
      <dgm:spPr>
        <a:solidFill>
          <a:schemeClr val="accent1">
            <a:lumMod val="40000"/>
            <a:lumOff val="60000"/>
          </a:schemeClr>
        </a:solidFill>
        <a:ln>
          <a:noFill/>
        </a:ln>
      </dgm:spPr>
      <dgm:t>
        <a:bodyPr/>
        <a:lstStyle/>
        <a:p>
          <a:pPr algn="l"/>
          <a:r>
            <a:rPr lang="en-US" sz="820" dirty="0" smtClean="0">
              <a:solidFill>
                <a:schemeClr val="tx2">
                  <a:lumMod val="50000"/>
                </a:schemeClr>
              </a:solidFill>
              <a:latin typeface="Arial"/>
              <a:cs typeface="Arial"/>
            </a:rPr>
            <a:t>1. Technology providers – Microsoft Azure, Amazon Web Services, focused platform providers like C3 IoT have partnered with water treatment providers to enable the creation and adoption of new technologies.  </a:t>
          </a:r>
          <a:endParaRPr lang="en-GB" sz="820" dirty="0" smtClean="0">
            <a:solidFill>
              <a:schemeClr val="tx2">
                <a:lumMod val="50000"/>
              </a:schemeClr>
            </a:solidFill>
            <a:latin typeface="Arial"/>
            <a:cs typeface="Arial"/>
          </a:endParaRPr>
        </a:p>
        <a:p>
          <a:pPr algn="l"/>
          <a:r>
            <a:rPr lang="en-US" sz="820" dirty="0" smtClean="0">
              <a:solidFill>
                <a:schemeClr val="tx2">
                  <a:lumMod val="50000"/>
                </a:schemeClr>
              </a:solidFill>
              <a:latin typeface="Arial"/>
              <a:cs typeface="Arial"/>
            </a:rPr>
            <a:t>2. Water industry leaders – the Ellen MacArthur Foundation ; solution providers like SUEZ and Nijhuis that have made the circular economy a core piece of their mission and value proposition to customers. </a:t>
          </a:r>
          <a:endParaRPr lang="en-GB" sz="820" dirty="0" smtClean="0">
            <a:solidFill>
              <a:schemeClr val="tx2">
                <a:lumMod val="50000"/>
              </a:schemeClr>
            </a:solidFill>
            <a:latin typeface="Arial"/>
            <a:cs typeface="Arial"/>
          </a:endParaRPr>
        </a:p>
        <a:p>
          <a:pPr algn="l"/>
          <a:r>
            <a:rPr lang="en-US" sz="820" dirty="0" smtClean="0">
              <a:solidFill>
                <a:schemeClr val="tx2">
                  <a:lumMod val="50000"/>
                </a:schemeClr>
              </a:solidFill>
              <a:latin typeface="Arial"/>
              <a:cs typeface="Arial"/>
            </a:rPr>
            <a:t>3. Key water-intensive industries like Oil &amp; Gas, Refining, Power and Food &amp; Beverage, as well as municipalities (including SUEZ clients like the city of Abilene, TX on the municipal side and the Co-op Refinery Complex in Canada, among many others. </a:t>
          </a:r>
          <a:endParaRPr lang="en-US" sz="820" dirty="0">
            <a:solidFill>
              <a:schemeClr val="tx2">
                <a:lumMod val="50000"/>
              </a:schemeClr>
            </a:solidFill>
            <a:latin typeface="Arial"/>
            <a:cs typeface="Arial"/>
          </a:endParaRPr>
        </a:p>
      </dgm:t>
    </dgm:pt>
    <dgm:pt modelId="{E650530C-783D-E245-B12F-3BA1C14C2B53}" type="parTrans" cxnId="{76AB1A8E-4355-3547-A8E7-84CDC1EE635C}">
      <dgm:prSet/>
      <dgm:spPr/>
      <dgm:t>
        <a:bodyPr/>
        <a:lstStyle/>
        <a:p>
          <a:endParaRPr lang="en-US"/>
        </a:p>
      </dgm:t>
    </dgm:pt>
    <dgm:pt modelId="{978D5872-879B-F141-888F-B42D15495443}" type="sibTrans" cxnId="{76AB1A8E-4355-3547-A8E7-84CDC1EE635C}">
      <dgm:prSet/>
      <dgm:spPr/>
      <dgm:t>
        <a:bodyPr/>
        <a:lstStyle/>
        <a:p>
          <a:endParaRPr lang="en-US"/>
        </a:p>
      </dgm:t>
    </dgm:pt>
    <dgm:pt modelId="{4B1FFD79-F1DC-9143-A391-450D40E21C56}" type="pres">
      <dgm:prSet presAssocID="{FC8296EF-DA29-5A48-96F7-380D9EAADD66}" presName="matrix" presStyleCnt="0">
        <dgm:presLayoutVars>
          <dgm:chMax val="1"/>
          <dgm:dir/>
          <dgm:resizeHandles val="exact"/>
        </dgm:presLayoutVars>
      </dgm:prSet>
      <dgm:spPr/>
      <dgm:t>
        <a:bodyPr/>
        <a:lstStyle/>
        <a:p>
          <a:endParaRPr lang="en-US"/>
        </a:p>
      </dgm:t>
    </dgm:pt>
    <dgm:pt modelId="{D1AFEE95-F114-904C-A59D-C2FA055C04AC}" type="pres">
      <dgm:prSet presAssocID="{FC8296EF-DA29-5A48-96F7-380D9EAADD66}" presName="diamond" presStyleLbl="bgShp" presStyleIdx="0" presStyleCnt="1">
        <dgm:style>
          <a:lnRef idx="2">
            <a:schemeClr val="accent2">
              <a:shade val="50000"/>
            </a:schemeClr>
          </a:lnRef>
          <a:fillRef idx="1">
            <a:schemeClr val="accent2"/>
          </a:fillRef>
          <a:effectRef idx="0">
            <a:schemeClr val="accent2"/>
          </a:effectRef>
          <a:fontRef idx="minor">
            <a:schemeClr val="lt1"/>
          </a:fontRef>
        </dgm:style>
      </dgm:prSet>
      <dgm:spPr>
        <a:solidFill>
          <a:schemeClr val="accent2">
            <a:lumMod val="20000"/>
            <a:lumOff val="80000"/>
          </a:schemeClr>
        </a:solidFill>
        <a:ln>
          <a:noFill/>
        </a:ln>
      </dgm:spPr>
    </dgm:pt>
    <dgm:pt modelId="{B7243C3C-4991-4A48-AD8C-334260E7B20A}" type="pres">
      <dgm:prSet presAssocID="{FC8296EF-DA29-5A48-96F7-380D9EAADD66}" presName="quad1" presStyleLbl="node1" presStyleIdx="0" presStyleCnt="4">
        <dgm:presLayoutVars>
          <dgm:chMax val="0"/>
          <dgm:chPref val="0"/>
          <dgm:bulletEnabled val="1"/>
        </dgm:presLayoutVars>
      </dgm:prSet>
      <dgm:spPr/>
      <dgm:t>
        <a:bodyPr/>
        <a:lstStyle/>
        <a:p>
          <a:endParaRPr lang="en-US"/>
        </a:p>
      </dgm:t>
    </dgm:pt>
    <dgm:pt modelId="{8A037448-43F9-EE4C-BD1C-816EFC1C39E3}" type="pres">
      <dgm:prSet presAssocID="{FC8296EF-DA29-5A48-96F7-380D9EAADD66}" presName="quad2" presStyleLbl="node1" presStyleIdx="1" presStyleCnt="4">
        <dgm:presLayoutVars>
          <dgm:chMax val="0"/>
          <dgm:chPref val="0"/>
          <dgm:bulletEnabled val="1"/>
        </dgm:presLayoutVars>
      </dgm:prSet>
      <dgm:spPr/>
      <dgm:t>
        <a:bodyPr/>
        <a:lstStyle/>
        <a:p>
          <a:endParaRPr lang="en-US"/>
        </a:p>
      </dgm:t>
    </dgm:pt>
    <dgm:pt modelId="{4FAB5981-72C8-E247-A2C3-0B2FA56F8FFD}" type="pres">
      <dgm:prSet presAssocID="{FC8296EF-DA29-5A48-96F7-380D9EAADD66}" presName="quad3" presStyleLbl="node1" presStyleIdx="2" presStyleCnt="4">
        <dgm:presLayoutVars>
          <dgm:chMax val="0"/>
          <dgm:chPref val="0"/>
          <dgm:bulletEnabled val="1"/>
        </dgm:presLayoutVars>
      </dgm:prSet>
      <dgm:spPr/>
      <dgm:t>
        <a:bodyPr/>
        <a:lstStyle/>
        <a:p>
          <a:endParaRPr lang="en-US"/>
        </a:p>
      </dgm:t>
    </dgm:pt>
    <dgm:pt modelId="{CB553763-0D3D-2B4D-B1C4-E4F28B3FB320}" type="pres">
      <dgm:prSet presAssocID="{FC8296EF-DA29-5A48-96F7-380D9EAADD66}" presName="quad4" presStyleLbl="node1" presStyleIdx="3" presStyleCnt="4">
        <dgm:presLayoutVars>
          <dgm:chMax val="0"/>
          <dgm:chPref val="0"/>
          <dgm:bulletEnabled val="1"/>
        </dgm:presLayoutVars>
      </dgm:prSet>
      <dgm:spPr/>
      <dgm:t>
        <a:bodyPr/>
        <a:lstStyle/>
        <a:p>
          <a:endParaRPr lang="en-US"/>
        </a:p>
      </dgm:t>
    </dgm:pt>
  </dgm:ptLst>
  <dgm:cxnLst>
    <dgm:cxn modelId="{04EE3C64-BF2E-444E-85BB-6BADADC83F69}" srcId="{FC8296EF-DA29-5A48-96F7-380D9EAADD66}" destId="{EB32F258-5F1D-4E4B-AE4C-4127E703386A}" srcOrd="1" destOrd="0" parTransId="{0BDC9115-DBA8-4747-9A24-81622987AC6B}" sibTransId="{BD4DA7C7-0998-3A43-B05A-8AEF297D1181}"/>
    <dgm:cxn modelId="{D137153D-F56E-F643-92B9-30ED697F7D23}" type="presOf" srcId="{C470EE04-FFD3-5C46-A7AA-91DE332A1900}" destId="{CB553763-0D3D-2B4D-B1C4-E4F28B3FB320}" srcOrd="0" destOrd="0" presId="urn:microsoft.com/office/officeart/2005/8/layout/matrix3"/>
    <dgm:cxn modelId="{76AB1A8E-4355-3547-A8E7-84CDC1EE635C}" srcId="{FC8296EF-DA29-5A48-96F7-380D9EAADD66}" destId="{C470EE04-FFD3-5C46-A7AA-91DE332A1900}" srcOrd="3" destOrd="0" parTransId="{E650530C-783D-E245-B12F-3BA1C14C2B53}" sibTransId="{978D5872-879B-F141-888F-B42D15495443}"/>
    <dgm:cxn modelId="{6D351FC3-A4DC-A94A-9BC9-7F3139139563}" type="presOf" srcId="{FE062F17-FA79-4D42-93AE-DDAAD7FA7E2A}" destId="{4FAB5981-72C8-E247-A2C3-0B2FA56F8FFD}" srcOrd="0" destOrd="0" presId="urn:microsoft.com/office/officeart/2005/8/layout/matrix3"/>
    <dgm:cxn modelId="{8C4181E8-C3F0-954E-B188-E52889E68F76}" type="presOf" srcId="{59320044-6D62-3C49-8545-3663DD341904}" destId="{B7243C3C-4991-4A48-AD8C-334260E7B20A}" srcOrd="0" destOrd="0" presId="urn:microsoft.com/office/officeart/2005/8/layout/matrix3"/>
    <dgm:cxn modelId="{D52E5FB4-48E7-C841-86AE-70A5AAD24203}" srcId="{FC8296EF-DA29-5A48-96F7-380D9EAADD66}" destId="{59320044-6D62-3C49-8545-3663DD341904}" srcOrd="0" destOrd="0" parTransId="{88C645E1-5500-C848-9198-56111007381F}" sibTransId="{3E8A7B77-A4DB-7049-BCFD-BD1B335D4A0A}"/>
    <dgm:cxn modelId="{A36E20A5-9EE7-7C4C-B31C-99F2B4D02305}" type="presOf" srcId="{FC8296EF-DA29-5A48-96F7-380D9EAADD66}" destId="{4B1FFD79-F1DC-9143-A391-450D40E21C56}" srcOrd="0" destOrd="0" presId="urn:microsoft.com/office/officeart/2005/8/layout/matrix3"/>
    <dgm:cxn modelId="{82E36308-65DE-7645-8F77-96B575EB22AD}" type="presOf" srcId="{EB32F258-5F1D-4E4B-AE4C-4127E703386A}" destId="{8A037448-43F9-EE4C-BD1C-816EFC1C39E3}" srcOrd="0" destOrd="0" presId="urn:microsoft.com/office/officeart/2005/8/layout/matrix3"/>
    <dgm:cxn modelId="{AFD5177B-917D-624C-8903-FFF8493E2077}" srcId="{FC8296EF-DA29-5A48-96F7-380D9EAADD66}" destId="{FE062F17-FA79-4D42-93AE-DDAAD7FA7E2A}" srcOrd="2" destOrd="0" parTransId="{6A3A6684-E7E2-DE43-9207-AB93E5A5F1FF}" sibTransId="{04CCAAED-D88D-7345-8EDF-B4AB2324C5DC}"/>
    <dgm:cxn modelId="{69A103D3-41B8-4B46-A961-0DF9BE40CFBD}" type="presParOf" srcId="{4B1FFD79-F1DC-9143-A391-450D40E21C56}" destId="{D1AFEE95-F114-904C-A59D-C2FA055C04AC}" srcOrd="0" destOrd="0" presId="urn:microsoft.com/office/officeart/2005/8/layout/matrix3"/>
    <dgm:cxn modelId="{A342FA7A-B7FB-5D4A-824E-98B120BD4026}" type="presParOf" srcId="{4B1FFD79-F1DC-9143-A391-450D40E21C56}" destId="{B7243C3C-4991-4A48-AD8C-334260E7B20A}" srcOrd="1" destOrd="0" presId="urn:microsoft.com/office/officeart/2005/8/layout/matrix3"/>
    <dgm:cxn modelId="{3C1AA40E-467E-1B4B-A6EC-84DAB3F18169}" type="presParOf" srcId="{4B1FFD79-F1DC-9143-A391-450D40E21C56}" destId="{8A037448-43F9-EE4C-BD1C-816EFC1C39E3}" srcOrd="2" destOrd="0" presId="urn:microsoft.com/office/officeart/2005/8/layout/matrix3"/>
    <dgm:cxn modelId="{E4728DD4-BDC7-0F4A-86C9-D1F26A29C2EF}" type="presParOf" srcId="{4B1FFD79-F1DC-9143-A391-450D40E21C56}" destId="{4FAB5981-72C8-E247-A2C3-0B2FA56F8FFD}" srcOrd="3" destOrd="0" presId="urn:microsoft.com/office/officeart/2005/8/layout/matrix3"/>
    <dgm:cxn modelId="{B4211A27-5B63-6543-8415-CD65C105B702}" type="presParOf" srcId="{4B1FFD79-F1DC-9143-A391-450D40E21C56}" destId="{CB553763-0D3D-2B4D-B1C4-E4F28B3FB320}"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B887BA2-7B9D-2645-BAB4-668B235F5BDA}" type="doc">
      <dgm:prSet loTypeId="urn:microsoft.com/office/officeart/2005/8/layout/process1" loCatId="" qsTypeId="urn:microsoft.com/office/officeart/2005/8/quickstyle/simple2" qsCatId="simple" csTypeId="urn:microsoft.com/office/officeart/2005/8/colors/accent3_3" csCatId="accent3" phldr="1"/>
      <dgm:spPr/>
      <dgm:t>
        <a:bodyPr/>
        <a:lstStyle/>
        <a:p>
          <a:endParaRPr lang="en-US"/>
        </a:p>
      </dgm:t>
    </dgm:pt>
    <dgm:pt modelId="{116DAB38-B1CF-EF4A-8F34-06C1370235A9}">
      <dgm:prSet phldrT="[Text]" custT="1"/>
      <dgm:spPr/>
      <dgm:t>
        <a:bodyPr/>
        <a:lstStyle/>
        <a:p>
          <a:pPr algn="l">
            <a:lnSpc>
              <a:spcPct val="90000"/>
            </a:lnSpc>
          </a:pPr>
          <a:r>
            <a:rPr lang="en-US" sz="1000" b="1">
              <a:solidFill>
                <a:srgbClr val="000000"/>
              </a:solidFill>
              <a:latin typeface="Arial"/>
              <a:cs typeface="Arial"/>
            </a:rPr>
            <a:t>Build a sense of urgency</a:t>
          </a:r>
        </a:p>
        <a:p>
          <a:pPr algn="l">
            <a:lnSpc>
              <a:spcPct val="90000"/>
            </a:lnSpc>
          </a:pPr>
          <a:r>
            <a:rPr lang="en-US" sz="900">
              <a:solidFill>
                <a:srgbClr val="000000"/>
              </a:solidFill>
              <a:latin typeface="Arial"/>
              <a:cs typeface="Arial"/>
            </a:rPr>
            <a:t>Demand for water will outstrip supply by 40% by the year 2030</a:t>
          </a:r>
          <a:endParaRPr lang="en-US" sz="900" b="1" dirty="0">
            <a:solidFill>
              <a:srgbClr val="000000"/>
            </a:solidFill>
            <a:latin typeface="Arial"/>
            <a:cs typeface="Arial"/>
          </a:endParaRPr>
        </a:p>
      </dgm:t>
    </dgm:pt>
    <dgm:pt modelId="{8BBF246A-C74D-BC46-9CAD-8F2F04FD60C9}" type="parTrans" cxnId="{D62A4A90-20B4-4F4F-8E60-0987816662F3}">
      <dgm:prSet/>
      <dgm:spPr/>
      <dgm:t>
        <a:bodyPr/>
        <a:lstStyle/>
        <a:p>
          <a:endParaRPr lang="en-US">
            <a:solidFill>
              <a:srgbClr val="000000"/>
            </a:solidFill>
          </a:endParaRPr>
        </a:p>
      </dgm:t>
    </dgm:pt>
    <dgm:pt modelId="{500F1DD2-85EE-BD47-9101-586E5FB99153}" type="sibTrans" cxnId="{D62A4A90-20B4-4F4F-8E60-0987816662F3}">
      <dgm:prSet/>
      <dgm:spPr/>
      <dgm:t>
        <a:bodyPr/>
        <a:lstStyle/>
        <a:p>
          <a:endParaRPr lang="en-US">
            <a:solidFill>
              <a:srgbClr val="000000"/>
            </a:solidFill>
          </a:endParaRPr>
        </a:p>
      </dgm:t>
    </dgm:pt>
    <dgm:pt modelId="{08253663-4B47-464B-880A-252F2D4B8044}">
      <dgm:prSet phldrT="[Text]" custT="1"/>
      <dgm:spPr/>
      <dgm:t>
        <a:bodyPr/>
        <a:lstStyle/>
        <a:p>
          <a:pPr algn="l">
            <a:lnSpc>
              <a:spcPct val="70000"/>
            </a:lnSpc>
          </a:pPr>
          <a:r>
            <a:rPr lang="en-US" sz="1000" b="1" dirty="0">
              <a:solidFill>
                <a:srgbClr val="000000"/>
              </a:solidFill>
              <a:latin typeface="Arial"/>
              <a:cs typeface="Arial"/>
            </a:rPr>
            <a:t>Build foresight</a:t>
          </a:r>
        </a:p>
        <a:p>
          <a:pPr algn="l">
            <a:lnSpc>
              <a:spcPct val="90000"/>
            </a:lnSpc>
          </a:pPr>
          <a:r>
            <a:rPr lang="en-US" sz="900" dirty="0">
              <a:solidFill>
                <a:srgbClr val="000000"/>
              </a:solidFill>
              <a:latin typeface="Arial"/>
              <a:cs typeface="Arial"/>
            </a:rPr>
            <a:t>To avoid problems in the future, companies need to take steps to learn about their local facilities’ risk factors today. That means collecting and interpreting data and adopting appropriate “Internet of Things” measurement solutions.</a:t>
          </a:r>
          <a:endParaRPr lang="en-US" sz="900" b="1" dirty="0">
            <a:solidFill>
              <a:srgbClr val="000000"/>
            </a:solidFill>
            <a:latin typeface="Arial"/>
            <a:cs typeface="Arial"/>
          </a:endParaRPr>
        </a:p>
      </dgm:t>
    </dgm:pt>
    <dgm:pt modelId="{C01383D6-5120-CB4F-8F55-C3B03098EB7C}" type="parTrans" cxnId="{A3B4D4C9-4549-0B45-8517-935B9C779A02}">
      <dgm:prSet/>
      <dgm:spPr/>
      <dgm:t>
        <a:bodyPr/>
        <a:lstStyle/>
        <a:p>
          <a:endParaRPr lang="en-US">
            <a:solidFill>
              <a:srgbClr val="000000"/>
            </a:solidFill>
          </a:endParaRPr>
        </a:p>
      </dgm:t>
    </dgm:pt>
    <dgm:pt modelId="{682B2A32-1424-3F43-A293-C697CCEDA45F}" type="sibTrans" cxnId="{A3B4D4C9-4549-0B45-8517-935B9C779A02}">
      <dgm:prSet/>
      <dgm:spPr/>
      <dgm:t>
        <a:bodyPr/>
        <a:lstStyle/>
        <a:p>
          <a:endParaRPr lang="en-US">
            <a:solidFill>
              <a:srgbClr val="000000"/>
            </a:solidFill>
          </a:endParaRPr>
        </a:p>
      </dgm:t>
    </dgm:pt>
    <dgm:pt modelId="{EFBF8881-6356-384C-A99F-692E2C8A3A48}">
      <dgm:prSet phldrT="[Text]" custT="1"/>
      <dgm:spPr/>
      <dgm:t>
        <a:bodyPr/>
        <a:lstStyle/>
        <a:p>
          <a:pPr algn="l">
            <a:lnSpc>
              <a:spcPct val="80000"/>
            </a:lnSpc>
          </a:pPr>
          <a:r>
            <a:rPr lang="en-US" sz="1000" b="1" dirty="0">
              <a:solidFill>
                <a:srgbClr val="000000"/>
              </a:solidFill>
              <a:latin typeface="Arial"/>
              <a:cs typeface="Arial"/>
            </a:rPr>
            <a:t>Gather the resources to act</a:t>
          </a:r>
        </a:p>
        <a:p>
          <a:pPr algn="l">
            <a:lnSpc>
              <a:spcPct val="90000"/>
            </a:lnSpc>
          </a:pPr>
          <a:r>
            <a:rPr lang="en-US" sz="900" dirty="0">
              <a:solidFill>
                <a:srgbClr val="000000"/>
              </a:solidFill>
              <a:latin typeface="Arial"/>
              <a:cs typeface="Arial"/>
            </a:rPr>
            <a:t>Water must be integrated into decision-making at the individual facility level. </a:t>
          </a:r>
        </a:p>
        <a:p>
          <a:pPr algn="l">
            <a:lnSpc>
              <a:spcPct val="90000"/>
            </a:lnSpc>
          </a:pPr>
          <a:r>
            <a:rPr lang="en-US" sz="900" dirty="0">
              <a:solidFill>
                <a:srgbClr val="000000"/>
              </a:solidFill>
              <a:latin typeface="Arial"/>
              <a:cs typeface="Arial"/>
            </a:rPr>
            <a:t>- Ecolab’s Water Risk Monetizer can help companies put a dollar-value on their individual locations’ water risk and prioritize accordingly. </a:t>
          </a:r>
        </a:p>
        <a:p>
          <a:pPr algn="l">
            <a:lnSpc>
              <a:spcPct val="90000"/>
            </a:lnSpc>
          </a:pPr>
          <a:r>
            <a:rPr lang="en-US" sz="900" dirty="0">
              <a:solidFill>
                <a:srgbClr val="000000"/>
              </a:solidFill>
              <a:latin typeface="Arial"/>
              <a:cs typeface="Arial"/>
            </a:rPr>
            <a:t>- “In the Blue,” a tool that Ecolab will launch later this year, will help identify and implement the practical action steps to move up the maturity curve.</a:t>
          </a:r>
          <a:endParaRPr lang="en-US" sz="900" b="1" dirty="0">
            <a:solidFill>
              <a:srgbClr val="000000"/>
            </a:solidFill>
            <a:latin typeface="Arial"/>
            <a:cs typeface="Arial"/>
          </a:endParaRPr>
        </a:p>
      </dgm:t>
    </dgm:pt>
    <dgm:pt modelId="{6CFC4DB9-55F4-E242-83B7-C5E9D1132A01}" type="parTrans" cxnId="{2E0051B3-2D62-2F42-AC88-A3662556ACC2}">
      <dgm:prSet/>
      <dgm:spPr/>
      <dgm:t>
        <a:bodyPr/>
        <a:lstStyle/>
        <a:p>
          <a:endParaRPr lang="en-US">
            <a:solidFill>
              <a:srgbClr val="000000"/>
            </a:solidFill>
          </a:endParaRPr>
        </a:p>
      </dgm:t>
    </dgm:pt>
    <dgm:pt modelId="{0410FC3A-AAB2-3548-9795-73DF2D2FEF8E}" type="sibTrans" cxnId="{2E0051B3-2D62-2F42-AC88-A3662556ACC2}">
      <dgm:prSet/>
      <dgm:spPr/>
      <dgm:t>
        <a:bodyPr/>
        <a:lstStyle/>
        <a:p>
          <a:endParaRPr lang="en-US">
            <a:solidFill>
              <a:srgbClr val="000000"/>
            </a:solidFill>
          </a:endParaRPr>
        </a:p>
      </dgm:t>
    </dgm:pt>
    <dgm:pt modelId="{C8C0FECD-61E8-814D-93E5-143DAC0AA2E3}">
      <dgm:prSet custT="1"/>
      <dgm:spPr/>
      <dgm:t>
        <a:bodyPr/>
        <a:lstStyle/>
        <a:p>
          <a:pPr algn="l">
            <a:lnSpc>
              <a:spcPct val="90000"/>
            </a:lnSpc>
          </a:pPr>
          <a:r>
            <a:rPr lang="en-US" sz="1000" b="1" dirty="0">
              <a:solidFill>
                <a:srgbClr val="000000"/>
              </a:solidFill>
              <a:latin typeface="Arial"/>
              <a:cs typeface="Arial"/>
            </a:rPr>
            <a:t>Collaborate</a:t>
          </a:r>
        </a:p>
        <a:p>
          <a:pPr algn="l">
            <a:lnSpc>
              <a:spcPct val="90000"/>
            </a:lnSpc>
          </a:pPr>
          <a:r>
            <a:rPr lang="en-US" sz="900" b="0" dirty="0">
              <a:solidFill>
                <a:srgbClr val="000000"/>
              </a:solidFill>
              <a:latin typeface="Arial"/>
              <a:cs typeface="Arial"/>
            </a:rPr>
            <a:t>Smart water stewardship requires collaboration between stakeholders </a:t>
          </a:r>
          <a:r>
            <a:rPr lang="en-US" sz="900" b="0">
              <a:solidFill>
                <a:srgbClr val="000000"/>
              </a:solidFill>
              <a:latin typeface="Arial"/>
              <a:cs typeface="Arial"/>
            </a:rPr>
            <a:t>(industry, </a:t>
          </a:r>
          <a:r>
            <a:rPr lang="en-US" sz="900" b="0" dirty="0">
              <a:solidFill>
                <a:srgbClr val="000000"/>
              </a:solidFill>
              <a:latin typeface="Arial"/>
              <a:cs typeface="Arial"/>
            </a:rPr>
            <a:t>agriculture, local communities and others) as well as between the private sector, government and civil society. </a:t>
          </a:r>
        </a:p>
        <a:p>
          <a:pPr algn="ctr">
            <a:lnSpc>
              <a:spcPct val="90000"/>
            </a:lnSpc>
          </a:pPr>
          <a:endParaRPr lang="en-US" sz="2400" dirty="0">
            <a:solidFill>
              <a:srgbClr val="000000"/>
            </a:solidFill>
          </a:endParaRPr>
        </a:p>
      </dgm:t>
    </dgm:pt>
    <dgm:pt modelId="{959E86FA-2C49-2B42-95BD-14C503896EDA}" type="parTrans" cxnId="{295612DB-CF5A-384A-84AC-98F9D33973E7}">
      <dgm:prSet/>
      <dgm:spPr/>
      <dgm:t>
        <a:bodyPr/>
        <a:lstStyle/>
        <a:p>
          <a:endParaRPr lang="en-US">
            <a:solidFill>
              <a:srgbClr val="000000"/>
            </a:solidFill>
          </a:endParaRPr>
        </a:p>
      </dgm:t>
    </dgm:pt>
    <dgm:pt modelId="{EC5029EF-2250-F14A-B2BA-F8C96DA1FCD1}" type="sibTrans" cxnId="{295612DB-CF5A-384A-84AC-98F9D33973E7}">
      <dgm:prSet/>
      <dgm:spPr/>
      <dgm:t>
        <a:bodyPr/>
        <a:lstStyle/>
        <a:p>
          <a:endParaRPr lang="en-US">
            <a:solidFill>
              <a:srgbClr val="000000"/>
            </a:solidFill>
          </a:endParaRPr>
        </a:p>
      </dgm:t>
    </dgm:pt>
    <dgm:pt modelId="{EC12B113-0BB5-6743-AD9D-CAFB58DAB5D4}" type="pres">
      <dgm:prSet presAssocID="{9B887BA2-7B9D-2645-BAB4-668B235F5BDA}" presName="Name0" presStyleCnt="0">
        <dgm:presLayoutVars>
          <dgm:dir/>
          <dgm:resizeHandles val="exact"/>
        </dgm:presLayoutVars>
      </dgm:prSet>
      <dgm:spPr/>
      <dgm:t>
        <a:bodyPr/>
        <a:lstStyle/>
        <a:p>
          <a:endParaRPr lang="en-US"/>
        </a:p>
      </dgm:t>
    </dgm:pt>
    <dgm:pt modelId="{7075FBD7-0146-A947-963D-B5CEC4F25658}" type="pres">
      <dgm:prSet presAssocID="{116DAB38-B1CF-EF4A-8F34-06C1370235A9}" presName="node" presStyleLbl="node1" presStyleIdx="0" presStyleCnt="4" custScaleX="62927">
        <dgm:presLayoutVars>
          <dgm:bulletEnabled val="1"/>
        </dgm:presLayoutVars>
      </dgm:prSet>
      <dgm:spPr/>
      <dgm:t>
        <a:bodyPr/>
        <a:lstStyle/>
        <a:p>
          <a:endParaRPr lang="en-US"/>
        </a:p>
      </dgm:t>
    </dgm:pt>
    <dgm:pt modelId="{9B5EC96C-4FBF-7F4A-9D72-D21776B05C6C}" type="pres">
      <dgm:prSet presAssocID="{500F1DD2-85EE-BD47-9101-586E5FB99153}" presName="sibTrans" presStyleLbl="sibTrans2D1" presStyleIdx="0" presStyleCnt="3"/>
      <dgm:spPr/>
      <dgm:t>
        <a:bodyPr/>
        <a:lstStyle/>
        <a:p>
          <a:endParaRPr lang="en-US"/>
        </a:p>
      </dgm:t>
    </dgm:pt>
    <dgm:pt modelId="{A17C5480-2119-764B-ABBA-D490FDF36A38}" type="pres">
      <dgm:prSet presAssocID="{500F1DD2-85EE-BD47-9101-586E5FB99153}" presName="connectorText" presStyleLbl="sibTrans2D1" presStyleIdx="0" presStyleCnt="3"/>
      <dgm:spPr/>
      <dgm:t>
        <a:bodyPr/>
        <a:lstStyle/>
        <a:p>
          <a:endParaRPr lang="en-US"/>
        </a:p>
      </dgm:t>
    </dgm:pt>
    <dgm:pt modelId="{3639026A-DD3B-9A43-B95C-1452B1F25E78}" type="pres">
      <dgm:prSet presAssocID="{08253663-4B47-464B-880A-252F2D4B8044}" presName="node" presStyleLbl="node1" presStyleIdx="1" presStyleCnt="4" custScaleX="98342">
        <dgm:presLayoutVars>
          <dgm:bulletEnabled val="1"/>
        </dgm:presLayoutVars>
      </dgm:prSet>
      <dgm:spPr/>
      <dgm:t>
        <a:bodyPr/>
        <a:lstStyle/>
        <a:p>
          <a:endParaRPr lang="en-US"/>
        </a:p>
      </dgm:t>
    </dgm:pt>
    <dgm:pt modelId="{C120F54C-B0E0-C64E-B98C-6CE74AA0251E}" type="pres">
      <dgm:prSet presAssocID="{682B2A32-1424-3F43-A293-C697CCEDA45F}" presName="sibTrans" presStyleLbl="sibTrans2D1" presStyleIdx="1" presStyleCnt="3"/>
      <dgm:spPr/>
      <dgm:t>
        <a:bodyPr/>
        <a:lstStyle/>
        <a:p>
          <a:endParaRPr lang="en-US"/>
        </a:p>
      </dgm:t>
    </dgm:pt>
    <dgm:pt modelId="{16201D70-AAC8-5545-8099-4BAE09626FB9}" type="pres">
      <dgm:prSet presAssocID="{682B2A32-1424-3F43-A293-C697CCEDA45F}" presName="connectorText" presStyleLbl="sibTrans2D1" presStyleIdx="1" presStyleCnt="3"/>
      <dgm:spPr/>
      <dgm:t>
        <a:bodyPr/>
        <a:lstStyle/>
        <a:p>
          <a:endParaRPr lang="en-US"/>
        </a:p>
      </dgm:t>
    </dgm:pt>
    <dgm:pt modelId="{0D9372C3-D21E-1444-8778-8FAFDA513F22}" type="pres">
      <dgm:prSet presAssocID="{EFBF8881-6356-384C-A99F-692E2C8A3A48}" presName="node" presStyleLbl="node1" presStyleIdx="2" presStyleCnt="4" custScaleX="124926">
        <dgm:presLayoutVars>
          <dgm:bulletEnabled val="1"/>
        </dgm:presLayoutVars>
      </dgm:prSet>
      <dgm:spPr/>
      <dgm:t>
        <a:bodyPr/>
        <a:lstStyle/>
        <a:p>
          <a:endParaRPr lang="en-US"/>
        </a:p>
      </dgm:t>
    </dgm:pt>
    <dgm:pt modelId="{8717B0E1-7FBD-604F-B879-6F8C51260554}" type="pres">
      <dgm:prSet presAssocID="{0410FC3A-AAB2-3548-9795-73DF2D2FEF8E}" presName="sibTrans" presStyleLbl="sibTrans2D1" presStyleIdx="2" presStyleCnt="3"/>
      <dgm:spPr/>
      <dgm:t>
        <a:bodyPr/>
        <a:lstStyle/>
        <a:p>
          <a:endParaRPr lang="en-US"/>
        </a:p>
      </dgm:t>
    </dgm:pt>
    <dgm:pt modelId="{B66EECBA-9D7C-014D-9069-6AF4503D7167}" type="pres">
      <dgm:prSet presAssocID="{0410FC3A-AAB2-3548-9795-73DF2D2FEF8E}" presName="connectorText" presStyleLbl="sibTrans2D1" presStyleIdx="2" presStyleCnt="3"/>
      <dgm:spPr/>
      <dgm:t>
        <a:bodyPr/>
        <a:lstStyle/>
        <a:p>
          <a:endParaRPr lang="en-US"/>
        </a:p>
      </dgm:t>
    </dgm:pt>
    <dgm:pt modelId="{F1B46343-2232-F345-B7FD-9A3C285AEC08}" type="pres">
      <dgm:prSet presAssocID="{C8C0FECD-61E8-814D-93E5-143DAC0AA2E3}" presName="node" presStyleLbl="node1" presStyleIdx="3" presStyleCnt="4">
        <dgm:presLayoutVars>
          <dgm:bulletEnabled val="1"/>
        </dgm:presLayoutVars>
      </dgm:prSet>
      <dgm:spPr/>
      <dgm:t>
        <a:bodyPr/>
        <a:lstStyle/>
        <a:p>
          <a:endParaRPr lang="en-US"/>
        </a:p>
      </dgm:t>
    </dgm:pt>
  </dgm:ptLst>
  <dgm:cxnLst>
    <dgm:cxn modelId="{D62A4A90-20B4-4F4F-8E60-0987816662F3}" srcId="{9B887BA2-7B9D-2645-BAB4-668B235F5BDA}" destId="{116DAB38-B1CF-EF4A-8F34-06C1370235A9}" srcOrd="0" destOrd="0" parTransId="{8BBF246A-C74D-BC46-9CAD-8F2F04FD60C9}" sibTransId="{500F1DD2-85EE-BD47-9101-586E5FB99153}"/>
    <dgm:cxn modelId="{4DA81DDC-E851-674A-97C4-1EB8302C8984}" type="presOf" srcId="{C8C0FECD-61E8-814D-93E5-143DAC0AA2E3}" destId="{F1B46343-2232-F345-B7FD-9A3C285AEC08}" srcOrd="0" destOrd="0" presId="urn:microsoft.com/office/officeart/2005/8/layout/process1"/>
    <dgm:cxn modelId="{DA0BF863-730D-2544-B230-C71A684F9B6B}" type="presOf" srcId="{682B2A32-1424-3F43-A293-C697CCEDA45F}" destId="{C120F54C-B0E0-C64E-B98C-6CE74AA0251E}" srcOrd="0" destOrd="0" presId="urn:microsoft.com/office/officeart/2005/8/layout/process1"/>
    <dgm:cxn modelId="{A3B4D4C9-4549-0B45-8517-935B9C779A02}" srcId="{9B887BA2-7B9D-2645-BAB4-668B235F5BDA}" destId="{08253663-4B47-464B-880A-252F2D4B8044}" srcOrd="1" destOrd="0" parTransId="{C01383D6-5120-CB4F-8F55-C3B03098EB7C}" sibTransId="{682B2A32-1424-3F43-A293-C697CCEDA45F}"/>
    <dgm:cxn modelId="{4BD0D828-5F2F-454E-838C-50E45C034EC4}" type="presOf" srcId="{682B2A32-1424-3F43-A293-C697CCEDA45F}" destId="{16201D70-AAC8-5545-8099-4BAE09626FB9}" srcOrd="1" destOrd="0" presId="urn:microsoft.com/office/officeart/2005/8/layout/process1"/>
    <dgm:cxn modelId="{DA8AF6F0-538D-6640-B9A6-79CCADB72A2F}" type="presOf" srcId="{500F1DD2-85EE-BD47-9101-586E5FB99153}" destId="{A17C5480-2119-764B-ABBA-D490FDF36A38}" srcOrd="1" destOrd="0" presId="urn:microsoft.com/office/officeart/2005/8/layout/process1"/>
    <dgm:cxn modelId="{CCCA1FB0-54F9-164F-B41D-D83AAE6D1B92}" type="presOf" srcId="{9B887BA2-7B9D-2645-BAB4-668B235F5BDA}" destId="{EC12B113-0BB5-6743-AD9D-CAFB58DAB5D4}" srcOrd="0" destOrd="0" presId="urn:microsoft.com/office/officeart/2005/8/layout/process1"/>
    <dgm:cxn modelId="{EC212B67-788C-0042-8869-D5CBC00C3A2A}" type="presOf" srcId="{08253663-4B47-464B-880A-252F2D4B8044}" destId="{3639026A-DD3B-9A43-B95C-1452B1F25E78}" srcOrd="0" destOrd="0" presId="urn:microsoft.com/office/officeart/2005/8/layout/process1"/>
    <dgm:cxn modelId="{295612DB-CF5A-384A-84AC-98F9D33973E7}" srcId="{9B887BA2-7B9D-2645-BAB4-668B235F5BDA}" destId="{C8C0FECD-61E8-814D-93E5-143DAC0AA2E3}" srcOrd="3" destOrd="0" parTransId="{959E86FA-2C49-2B42-95BD-14C503896EDA}" sibTransId="{EC5029EF-2250-F14A-B2BA-F8C96DA1FCD1}"/>
    <dgm:cxn modelId="{6ADA4BC7-057A-3E49-88EF-3ECF0BE7F831}" type="presOf" srcId="{500F1DD2-85EE-BD47-9101-586E5FB99153}" destId="{9B5EC96C-4FBF-7F4A-9D72-D21776B05C6C}" srcOrd="0" destOrd="0" presId="urn:microsoft.com/office/officeart/2005/8/layout/process1"/>
    <dgm:cxn modelId="{217D7475-87EC-5445-B76F-1D1803EC779A}" type="presOf" srcId="{116DAB38-B1CF-EF4A-8F34-06C1370235A9}" destId="{7075FBD7-0146-A947-963D-B5CEC4F25658}" srcOrd="0" destOrd="0" presId="urn:microsoft.com/office/officeart/2005/8/layout/process1"/>
    <dgm:cxn modelId="{A747D6E2-7E9D-7545-9307-47AF14349836}" type="presOf" srcId="{0410FC3A-AAB2-3548-9795-73DF2D2FEF8E}" destId="{8717B0E1-7FBD-604F-B879-6F8C51260554}" srcOrd="0" destOrd="0" presId="urn:microsoft.com/office/officeart/2005/8/layout/process1"/>
    <dgm:cxn modelId="{2E0051B3-2D62-2F42-AC88-A3662556ACC2}" srcId="{9B887BA2-7B9D-2645-BAB4-668B235F5BDA}" destId="{EFBF8881-6356-384C-A99F-692E2C8A3A48}" srcOrd="2" destOrd="0" parTransId="{6CFC4DB9-55F4-E242-83B7-C5E9D1132A01}" sibTransId="{0410FC3A-AAB2-3548-9795-73DF2D2FEF8E}"/>
    <dgm:cxn modelId="{AC745807-68E8-6A44-938A-B6A7022276B5}" type="presOf" srcId="{EFBF8881-6356-384C-A99F-692E2C8A3A48}" destId="{0D9372C3-D21E-1444-8778-8FAFDA513F22}" srcOrd="0" destOrd="0" presId="urn:microsoft.com/office/officeart/2005/8/layout/process1"/>
    <dgm:cxn modelId="{E979F66A-CEE9-1C43-9095-14A6E9E9AC95}" type="presOf" srcId="{0410FC3A-AAB2-3548-9795-73DF2D2FEF8E}" destId="{B66EECBA-9D7C-014D-9069-6AF4503D7167}" srcOrd="1" destOrd="0" presId="urn:microsoft.com/office/officeart/2005/8/layout/process1"/>
    <dgm:cxn modelId="{F17B46BC-C55F-BE47-9FF1-FC80F1DC85AE}" type="presParOf" srcId="{EC12B113-0BB5-6743-AD9D-CAFB58DAB5D4}" destId="{7075FBD7-0146-A947-963D-B5CEC4F25658}" srcOrd="0" destOrd="0" presId="urn:microsoft.com/office/officeart/2005/8/layout/process1"/>
    <dgm:cxn modelId="{59454BD8-3514-6B4E-BA07-09546A0E5F9B}" type="presParOf" srcId="{EC12B113-0BB5-6743-AD9D-CAFB58DAB5D4}" destId="{9B5EC96C-4FBF-7F4A-9D72-D21776B05C6C}" srcOrd="1" destOrd="0" presId="urn:microsoft.com/office/officeart/2005/8/layout/process1"/>
    <dgm:cxn modelId="{EAA698B7-1B9B-6C48-A1CE-A019301383BA}" type="presParOf" srcId="{9B5EC96C-4FBF-7F4A-9D72-D21776B05C6C}" destId="{A17C5480-2119-764B-ABBA-D490FDF36A38}" srcOrd="0" destOrd="0" presId="urn:microsoft.com/office/officeart/2005/8/layout/process1"/>
    <dgm:cxn modelId="{763475D1-E35A-E945-A4D9-4D216F4F10F4}" type="presParOf" srcId="{EC12B113-0BB5-6743-AD9D-CAFB58DAB5D4}" destId="{3639026A-DD3B-9A43-B95C-1452B1F25E78}" srcOrd="2" destOrd="0" presId="urn:microsoft.com/office/officeart/2005/8/layout/process1"/>
    <dgm:cxn modelId="{227089FD-B353-5143-A751-C163C6D6E02D}" type="presParOf" srcId="{EC12B113-0BB5-6743-AD9D-CAFB58DAB5D4}" destId="{C120F54C-B0E0-C64E-B98C-6CE74AA0251E}" srcOrd="3" destOrd="0" presId="urn:microsoft.com/office/officeart/2005/8/layout/process1"/>
    <dgm:cxn modelId="{9A4980B8-63E0-014A-9A86-173A775C0FC6}" type="presParOf" srcId="{C120F54C-B0E0-C64E-B98C-6CE74AA0251E}" destId="{16201D70-AAC8-5545-8099-4BAE09626FB9}" srcOrd="0" destOrd="0" presId="urn:microsoft.com/office/officeart/2005/8/layout/process1"/>
    <dgm:cxn modelId="{E8CB08FA-EFAD-6942-AB0E-8944833CF873}" type="presParOf" srcId="{EC12B113-0BB5-6743-AD9D-CAFB58DAB5D4}" destId="{0D9372C3-D21E-1444-8778-8FAFDA513F22}" srcOrd="4" destOrd="0" presId="urn:microsoft.com/office/officeart/2005/8/layout/process1"/>
    <dgm:cxn modelId="{C875E010-BB42-2C4B-8898-C6CF6EF8BE7A}" type="presParOf" srcId="{EC12B113-0BB5-6743-AD9D-CAFB58DAB5D4}" destId="{8717B0E1-7FBD-604F-B879-6F8C51260554}" srcOrd="5" destOrd="0" presId="urn:microsoft.com/office/officeart/2005/8/layout/process1"/>
    <dgm:cxn modelId="{35C68DA2-A603-2C4B-9D14-0655020D5960}" type="presParOf" srcId="{8717B0E1-7FBD-604F-B879-6F8C51260554}" destId="{B66EECBA-9D7C-014D-9069-6AF4503D7167}" srcOrd="0" destOrd="0" presId="urn:microsoft.com/office/officeart/2005/8/layout/process1"/>
    <dgm:cxn modelId="{9EC2EB6A-8080-3446-B4D9-0D2DB6A54E74}" type="presParOf" srcId="{EC12B113-0BB5-6743-AD9D-CAFB58DAB5D4}" destId="{F1B46343-2232-F345-B7FD-9A3C285AEC08}"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C8296EF-DA29-5A48-96F7-380D9EAADD66}" type="doc">
      <dgm:prSet loTypeId="urn:microsoft.com/office/officeart/2005/8/layout/matrix3" loCatId="" qsTypeId="urn:microsoft.com/office/officeart/2005/8/quickstyle/simple4" qsCatId="simple" csTypeId="urn:microsoft.com/office/officeart/2005/8/colors/accent1_2" csCatId="accent1" phldr="1"/>
      <dgm:spPr/>
      <dgm:t>
        <a:bodyPr/>
        <a:lstStyle/>
        <a:p>
          <a:endParaRPr lang="en-US"/>
        </a:p>
      </dgm:t>
    </dgm:pt>
    <dgm:pt modelId="{A2C11781-AFA6-404A-ADE3-DAF0D8C57DBF}">
      <dgm:prSet custT="1">
        <dgm:style>
          <a:lnRef idx="2">
            <a:schemeClr val="accent1">
              <a:shade val="50000"/>
            </a:schemeClr>
          </a:lnRef>
          <a:fillRef idx="1">
            <a:schemeClr val="accent1"/>
          </a:fillRef>
          <a:effectRef idx="0">
            <a:schemeClr val="accent1"/>
          </a:effectRef>
          <a:fontRef idx="minor">
            <a:schemeClr val="lt1"/>
          </a:fontRef>
        </dgm:style>
      </dgm:prSet>
      <dgm:spPr>
        <a:solidFill>
          <a:schemeClr val="accent1">
            <a:lumMod val="40000"/>
            <a:lumOff val="60000"/>
          </a:schemeClr>
        </a:solidFill>
        <a:ln>
          <a:noFill/>
        </a:ln>
      </dgm:spPr>
      <dgm:t>
        <a:bodyPr/>
        <a:lstStyle/>
        <a:p>
          <a:pPr algn="l"/>
          <a:r>
            <a:rPr lang="en-US" sz="700" b="1" dirty="0" smtClean="0">
              <a:solidFill>
                <a:schemeClr val="tx1"/>
              </a:solidFill>
              <a:latin typeface="Arial"/>
              <a:cs typeface="Arial"/>
            </a:rPr>
            <a:t>1. Water conservation  – </a:t>
          </a:r>
          <a:r>
            <a:rPr lang="en-US" sz="700" dirty="0" smtClean="0">
              <a:solidFill>
                <a:schemeClr val="tx1"/>
              </a:solidFill>
              <a:latin typeface="Arial"/>
              <a:cs typeface="Arial"/>
            </a:rPr>
            <a:t>The use of detergents and chemicals to help with Clean In Place (CIP) and rinses using reduced amounts of water. E.g. Xeros, DyeCoe and Tersus Solutions.</a:t>
          </a:r>
          <a:endParaRPr lang="en-GB" sz="700" dirty="0" smtClean="0">
            <a:solidFill>
              <a:schemeClr val="tx1"/>
            </a:solidFill>
            <a:latin typeface="Arial"/>
            <a:cs typeface="Arial"/>
          </a:endParaRPr>
        </a:p>
        <a:p>
          <a:pPr algn="l"/>
          <a:r>
            <a:rPr lang="en-US" sz="700" b="1" dirty="0" smtClean="0">
              <a:solidFill>
                <a:schemeClr val="tx1"/>
              </a:solidFill>
              <a:latin typeface="Arial"/>
              <a:cs typeface="Arial"/>
            </a:rPr>
            <a:t>2. Extend life of operating equipment</a:t>
          </a:r>
          <a:r>
            <a:rPr lang="en-US" sz="700" dirty="0" smtClean="0">
              <a:solidFill>
                <a:schemeClr val="tx1"/>
              </a:solidFill>
              <a:latin typeface="Arial"/>
              <a:cs typeface="Arial"/>
            </a:rPr>
            <a:t> - Nanotechnology can use used to coat membranes with chemicals that inhibit quorum sensing and prevent biofilm formation. </a:t>
          </a:r>
        </a:p>
        <a:p>
          <a:pPr algn="l"/>
          <a:r>
            <a:rPr lang="en-US" sz="700" b="1" dirty="0" smtClean="0">
              <a:solidFill>
                <a:schemeClr val="tx1"/>
              </a:solidFill>
              <a:latin typeface="Arial"/>
              <a:cs typeface="Arial"/>
            </a:rPr>
            <a:t>3. Improve treatment performance – e.g. The development of advanced material science such as </a:t>
          </a:r>
          <a:r>
            <a:rPr lang="en-US" sz="700" dirty="0" smtClean="0">
              <a:solidFill>
                <a:schemeClr val="tx1"/>
              </a:solidFill>
              <a:latin typeface="Arial"/>
              <a:cs typeface="Arial"/>
            </a:rPr>
            <a:t>nanotech particles, carbon nanotubes (cnt), graphene membranes, bio-mimetic membranes, membrane coatings.</a:t>
          </a:r>
        </a:p>
        <a:p>
          <a:pPr algn="l"/>
          <a:r>
            <a:rPr lang="en-US" sz="700" b="1" dirty="0" smtClean="0">
              <a:solidFill>
                <a:schemeClr val="tx1"/>
              </a:solidFill>
              <a:latin typeface="Arial"/>
              <a:cs typeface="Arial"/>
            </a:rPr>
            <a:t>4. Help close the loop (MLD and ZLD) – </a:t>
          </a:r>
          <a:r>
            <a:rPr lang="en-US" sz="700" b="0" dirty="0" smtClean="0">
              <a:solidFill>
                <a:schemeClr val="tx1"/>
              </a:solidFill>
              <a:latin typeface="Arial"/>
              <a:cs typeface="Arial"/>
            </a:rPr>
            <a:t>C</a:t>
          </a:r>
          <a:r>
            <a:rPr lang="en-US" sz="700" dirty="0" smtClean="0">
              <a:solidFill>
                <a:schemeClr val="tx1"/>
              </a:solidFill>
              <a:latin typeface="Arial"/>
              <a:cs typeface="Arial"/>
            </a:rPr>
            <a:t>hemical companies can assist by advising what chemistries can be used to help to close the loop. E.g. Solenis has been able to assist clients in China who are under pressure from the regulators, to close the loop, by suggesting the optimum chemistries to help them to do this.</a:t>
          </a:r>
          <a:endParaRPr lang="en-GB" sz="700" b="0" dirty="0">
            <a:solidFill>
              <a:schemeClr val="tx1"/>
            </a:solidFill>
            <a:latin typeface="Arial"/>
            <a:cs typeface="Arial"/>
          </a:endParaRPr>
        </a:p>
      </dgm:t>
    </dgm:pt>
    <dgm:pt modelId="{E3869278-C560-F04E-8B1C-7EBBEF1D9C1E}" type="parTrans" cxnId="{45180EEE-D955-2B46-A74F-B6F33C45D071}">
      <dgm:prSet/>
      <dgm:spPr/>
      <dgm:t>
        <a:bodyPr/>
        <a:lstStyle/>
        <a:p>
          <a:endParaRPr lang="en-US"/>
        </a:p>
      </dgm:t>
    </dgm:pt>
    <dgm:pt modelId="{6852BB70-A540-CA49-B5D3-E96791D09CB4}" type="sibTrans" cxnId="{45180EEE-D955-2B46-A74F-B6F33C45D071}">
      <dgm:prSet/>
      <dgm:spPr/>
      <dgm:t>
        <a:bodyPr/>
        <a:lstStyle/>
        <a:p>
          <a:endParaRPr lang="en-US"/>
        </a:p>
      </dgm:t>
    </dgm:pt>
    <dgm:pt modelId="{D21DB498-54E9-254C-BCAA-30AFC3459E48}">
      <dgm:prSet custT="1">
        <dgm:style>
          <a:lnRef idx="2">
            <a:schemeClr val="accent1">
              <a:shade val="50000"/>
            </a:schemeClr>
          </a:lnRef>
          <a:fillRef idx="1">
            <a:schemeClr val="accent1"/>
          </a:fillRef>
          <a:effectRef idx="0">
            <a:schemeClr val="accent1"/>
          </a:effectRef>
          <a:fontRef idx="minor">
            <a:schemeClr val="lt1"/>
          </a:fontRef>
        </dgm:style>
      </dgm:prSet>
      <dgm:spPr>
        <a:solidFill>
          <a:schemeClr val="accent1">
            <a:lumMod val="40000"/>
            <a:lumOff val="60000"/>
          </a:schemeClr>
        </a:solidFill>
        <a:ln>
          <a:noFill/>
        </a:ln>
      </dgm:spPr>
      <dgm:t>
        <a:bodyPr/>
        <a:lstStyle/>
        <a:p>
          <a:pPr algn="l"/>
          <a:r>
            <a:rPr lang="en-US" sz="800" b="1" dirty="0" smtClean="0">
              <a:solidFill>
                <a:srgbClr val="000000"/>
              </a:solidFill>
              <a:latin typeface="Arial"/>
              <a:cs typeface="Arial"/>
            </a:rPr>
            <a:t>1. Data driven decision-making – </a:t>
          </a:r>
          <a:r>
            <a:rPr lang="en-US" sz="800" dirty="0" smtClean="0">
              <a:solidFill>
                <a:srgbClr val="000000"/>
              </a:solidFill>
              <a:latin typeface="Arial"/>
              <a:cs typeface="Arial"/>
            </a:rPr>
            <a:t>control chemical dosing, automate cleaning cycles</a:t>
          </a:r>
          <a:endParaRPr lang="en-GB" sz="800" dirty="0" smtClean="0">
            <a:solidFill>
              <a:srgbClr val="000000"/>
            </a:solidFill>
            <a:latin typeface="Arial"/>
            <a:cs typeface="Arial"/>
          </a:endParaRPr>
        </a:p>
        <a:p>
          <a:pPr algn="l"/>
          <a:endParaRPr lang="en-GB" sz="800" dirty="0" smtClean="0">
            <a:solidFill>
              <a:srgbClr val="000000"/>
            </a:solidFill>
            <a:latin typeface="Arial"/>
            <a:cs typeface="Arial"/>
          </a:endParaRPr>
        </a:p>
        <a:p>
          <a:pPr algn="l"/>
          <a:r>
            <a:rPr lang="en-US" sz="800" b="1" dirty="0" smtClean="0">
              <a:solidFill>
                <a:srgbClr val="000000"/>
              </a:solidFill>
              <a:latin typeface="Arial"/>
              <a:cs typeface="Arial"/>
            </a:rPr>
            <a:t>2. Chemical monitoring - </a:t>
          </a:r>
          <a:r>
            <a:rPr lang="en-US" sz="800" dirty="0" smtClean="0">
              <a:solidFill>
                <a:srgbClr val="000000"/>
              </a:solidFill>
              <a:latin typeface="Arial"/>
              <a:cs typeface="Arial"/>
            </a:rPr>
            <a:t>TRASAR is a scale inhibitor that contains a small concentration of a fluorescent dye.</a:t>
          </a:r>
          <a:endParaRPr lang="en-US" sz="800" b="0" dirty="0">
            <a:solidFill>
              <a:srgbClr val="000000"/>
            </a:solidFill>
            <a:latin typeface="Arial"/>
            <a:cs typeface="Arial"/>
          </a:endParaRPr>
        </a:p>
      </dgm:t>
    </dgm:pt>
    <dgm:pt modelId="{E7FA67D2-CC15-7B45-94CB-2A7E16752595}" type="parTrans" cxnId="{5B3673ED-51E6-FE45-9C12-1411EA5E9A93}">
      <dgm:prSet/>
      <dgm:spPr/>
      <dgm:t>
        <a:bodyPr/>
        <a:lstStyle/>
        <a:p>
          <a:endParaRPr lang="en-US"/>
        </a:p>
      </dgm:t>
    </dgm:pt>
    <dgm:pt modelId="{DAF2A4C4-5625-F544-A347-8E09FD8761E7}" type="sibTrans" cxnId="{5B3673ED-51E6-FE45-9C12-1411EA5E9A93}">
      <dgm:prSet/>
      <dgm:spPr/>
      <dgm:t>
        <a:bodyPr/>
        <a:lstStyle/>
        <a:p>
          <a:endParaRPr lang="en-US"/>
        </a:p>
      </dgm:t>
    </dgm:pt>
    <dgm:pt modelId="{92982787-EE8F-D249-987B-5B5738C4816A}">
      <dgm:prSet custT="1">
        <dgm:style>
          <a:lnRef idx="2">
            <a:schemeClr val="accent1">
              <a:shade val="50000"/>
            </a:schemeClr>
          </a:lnRef>
          <a:fillRef idx="1">
            <a:schemeClr val="accent1"/>
          </a:fillRef>
          <a:effectRef idx="0">
            <a:schemeClr val="accent1"/>
          </a:effectRef>
          <a:fontRef idx="minor">
            <a:schemeClr val="lt1"/>
          </a:fontRef>
        </dgm:style>
      </dgm:prSet>
      <dgm:spPr>
        <a:solidFill>
          <a:schemeClr val="accent1">
            <a:lumMod val="40000"/>
            <a:lumOff val="60000"/>
          </a:schemeClr>
        </a:solidFill>
        <a:ln>
          <a:noFill/>
        </a:ln>
      </dgm:spPr>
      <dgm:t>
        <a:bodyPr/>
        <a:lstStyle/>
        <a:p>
          <a:pPr algn="l"/>
          <a:r>
            <a:rPr lang="en-US" sz="800" dirty="0" smtClean="0">
              <a:solidFill>
                <a:srgbClr val="000000"/>
              </a:solidFill>
              <a:latin typeface="Arial"/>
              <a:cs typeface="Arial"/>
            </a:rPr>
            <a:t>1. Resistance to try something new </a:t>
          </a:r>
          <a:endParaRPr lang="en-GB" sz="800" dirty="0" smtClean="0">
            <a:solidFill>
              <a:srgbClr val="000000"/>
            </a:solidFill>
            <a:latin typeface="Arial"/>
            <a:cs typeface="Arial"/>
          </a:endParaRPr>
        </a:p>
        <a:p>
          <a:pPr algn="l"/>
          <a:r>
            <a:rPr lang="en-US" sz="800" dirty="0" smtClean="0">
              <a:solidFill>
                <a:srgbClr val="000000"/>
              </a:solidFill>
              <a:latin typeface="Arial"/>
              <a:cs typeface="Arial"/>
            </a:rPr>
            <a:t>2. New market entrants would face these issues with economies of scale and setting up distribution channels.</a:t>
          </a:r>
          <a:endParaRPr lang="en-GB" sz="800" dirty="0" smtClean="0">
            <a:solidFill>
              <a:srgbClr val="000000"/>
            </a:solidFill>
            <a:latin typeface="Arial"/>
            <a:cs typeface="Arial"/>
          </a:endParaRPr>
        </a:p>
        <a:p>
          <a:pPr algn="l"/>
          <a:r>
            <a:rPr lang="en-US" sz="800" dirty="0" smtClean="0">
              <a:solidFill>
                <a:srgbClr val="000000"/>
              </a:solidFill>
              <a:latin typeface="Arial"/>
              <a:cs typeface="Arial"/>
            </a:rPr>
            <a:t>3. Scale up and proof of concept - proof that a new technology will work in a new industry or in the large scale industrial setting. </a:t>
          </a:r>
          <a:endParaRPr lang="en-US" sz="800" b="0" dirty="0">
            <a:solidFill>
              <a:srgbClr val="000000"/>
            </a:solidFill>
            <a:latin typeface="Arial"/>
            <a:cs typeface="Arial"/>
          </a:endParaRPr>
        </a:p>
      </dgm:t>
    </dgm:pt>
    <dgm:pt modelId="{78460B4E-4699-8643-94FA-E67C4A6A06DD}" type="parTrans" cxnId="{26A5F176-1755-4B44-9EDB-2043FE1F1CDD}">
      <dgm:prSet/>
      <dgm:spPr/>
      <dgm:t>
        <a:bodyPr/>
        <a:lstStyle/>
        <a:p>
          <a:endParaRPr lang="en-US"/>
        </a:p>
      </dgm:t>
    </dgm:pt>
    <dgm:pt modelId="{7CACA08A-5E44-BD43-B0C1-44B45EBEB53E}" type="sibTrans" cxnId="{26A5F176-1755-4B44-9EDB-2043FE1F1CDD}">
      <dgm:prSet/>
      <dgm:spPr/>
      <dgm:t>
        <a:bodyPr/>
        <a:lstStyle/>
        <a:p>
          <a:endParaRPr lang="en-US"/>
        </a:p>
      </dgm:t>
    </dgm:pt>
    <dgm:pt modelId="{663AFE79-5A67-6A4E-837C-41AC3ACD386B}">
      <dgm:prSet custT="1"/>
      <dgm:spPr>
        <a:solidFill>
          <a:schemeClr val="accent1">
            <a:lumMod val="40000"/>
            <a:lumOff val="60000"/>
          </a:schemeClr>
        </a:solidFill>
        <a:ln>
          <a:noFill/>
        </a:ln>
      </dgm:spPr>
      <dgm:t>
        <a:bodyPr/>
        <a:lstStyle/>
        <a:p>
          <a:pPr algn="l"/>
          <a:r>
            <a:rPr lang="en-US" sz="800" b="1" dirty="0" smtClean="0">
              <a:solidFill>
                <a:srgbClr val="000000"/>
              </a:solidFill>
              <a:latin typeface="Arial"/>
              <a:cs typeface="Arial"/>
            </a:rPr>
            <a:t>1. Companies that offer end-to-end process optimization </a:t>
          </a:r>
          <a:r>
            <a:rPr lang="en-US" sz="800" dirty="0" smtClean="0">
              <a:solidFill>
                <a:srgbClr val="000000"/>
              </a:solidFill>
              <a:latin typeface="Arial"/>
              <a:cs typeface="Arial"/>
            </a:rPr>
            <a:t>- understand the customer’s process end to end and manage it holistically. E.g. Process Miner is an example of a company, which can do this in the Pulp and Paper sector.</a:t>
          </a:r>
          <a:endParaRPr lang="en-GB" sz="800" dirty="0" smtClean="0">
            <a:solidFill>
              <a:srgbClr val="000000"/>
            </a:solidFill>
            <a:latin typeface="Arial"/>
            <a:cs typeface="Arial"/>
          </a:endParaRPr>
        </a:p>
        <a:p>
          <a:pPr algn="l"/>
          <a:endParaRPr lang="en-GB" sz="800" dirty="0" smtClean="0">
            <a:solidFill>
              <a:srgbClr val="000000"/>
            </a:solidFill>
            <a:latin typeface="Arial"/>
            <a:cs typeface="Arial"/>
          </a:endParaRPr>
        </a:p>
        <a:p>
          <a:pPr algn="l"/>
          <a:r>
            <a:rPr lang="en-US" sz="800" b="1" dirty="0" smtClean="0">
              <a:solidFill>
                <a:srgbClr val="000000"/>
              </a:solidFill>
              <a:latin typeface="Arial"/>
              <a:cs typeface="Arial"/>
            </a:rPr>
            <a:t>2. Companies that </a:t>
          </a:r>
          <a:r>
            <a:rPr lang="en-US" sz="800" dirty="0" smtClean="0">
              <a:solidFill>
                <a:srgbClr val="000000"/>
              </a:solidFill>
              <a:latin typeface="Arial"/>
              <a:cs typeface="Arial"/>
            </a:rPr>
            <a:t>partner up with sensor companies and software companies to deliver services enabled by data and to </a:t>
          </a:r>
          <a:r>
            <a:rPr lang="en-US" sz="800" dirty="0" err="1" smtClean="0">
              <a:solidFill>
                <a:srgbClr val="000000"/>
              </a:solidFill>
              <a:latin typeface="Arial"/>
              <a:cs typeface="Arial"/>
            </a:rPr>
            <a:t>monetise</a:t>
          </a:r>
          <a:r>
            <a:rPr lang="en-US" sz="800" dirty="0" smtClean="0">
              <a:solidFill>
                <a:srgbClr val="000000"/>
              </a:solidFill>
              <a:latin typeface="Arial"/>
              <a:cs typeface="Arial"/>
            </a:rPr>
            <a:t> this based on the value to the customer. E.g. Nalco, with 3D </a:t>
          </a:r>
          <a:r>
            <a:rPr lang="en-US" sz="800" dirty="0" err="1" smtClean="0">
              <a:solidFill>
                <a:srgbClr val="000000"/>
              </a:solidFill>
              <a:latin typeface="Arial"/>
              <a:cs typeface="Arial"/>
            </a:rPr>
            <a:t>Trasar</a:t>
          </a:r>
          <a:r>
            <a:rPr lang="en-US" sz="800" dirty="0" smtClean="0">
              <a:solidFill>
                <a:srgbClr val="000000"/>
              </a:solidFill>
              <a:latin typeface="Arial"/>
              <a:cs typeface="Arial"/>
            </a:rPr>
            <a:t>, and Solenis with On-Guard. </a:t>
          </a:r>
          <a:endParaRPr lang="en-GB" sz="800" dirty="0" smtClean="0">
            <a:solidFill>
              <a:srgbClr val="000000"/>
            </a:solidFill>
            <a:latin typeface="Arial"/>
            <a:cs typeface="Arial"/>
          </a:endParaRPr>
        </a:p>
        <a:p>
          <a:pPr algn="ctr"/>
          <a:endParaRPr lang="en-US" sz="750" dirty="0"/>
        </a:p>
      </dgm:t>
    </dgm:pt>
    <dgm:pt modelId="{325D7BC0-83FB-E445-B678-0B5DF1994CE2}" type="parTrans" cxnId="{E5C6AEF8-BCF7-A44D-8E6B-4D013E77D511}">
      <dgm:prSet/>
      <dgm:spPr/>
      <dgm:t>
        <a:bodyPr/>
        <a:lstStyle/>
        <a:p>
          <a:endParaRPr lang="en-US"/>
        </a:p>
      </dgm:t>
    </dgm:pt>
    <dgm:pt modelId="{0F49A501-4BBA-2549-BD68-81375975D29F}" type="sibTrans" cxnId="{E5C6AEF8-BCF7-A44D-8E6B-4D013E77D511}">
      <dgm:prSet/>
      <dgm:spPr/>
      <dgm:t>
        <a:bodyPr/>
        <a:lstStyle/>
        <a:p>
          <a:endParaRPr lang="en-US"/>
        </a:p>
      </dgm:t>
    </dgm:pt>
    <dgm:pt modelId="{4B1FFD79-F1DC-9143-A391-450D40E21C56}" type="pres">
      <dgm:prSet presAssocID="{FC8296EF-DA29-5A48-96F7-380D9EAADD66}" presName="matrix" presStyleCnt="0">
        <dgm:presLayoutVars>
          <dgm:chMax val="1"/>
          <dgm:dir/>
          <dgm:resizeHandles val="exact"/>
        </dgm:presLayoutVars>
      </dgm:prSet>
      <dgm:spPr/>
      <dgm:t>
        <a:bodyPr/>
        <a:lstStyle/>
        <a:p>
          <a:endParaRPr lang="en-US"/>
        </a:p>
      </dgm:t>
    </dgm:pt>
    <dgm:pt modelId="{D1AFEE95-F114-904C-A59D-C2FA055C04AC}" type="pres">
      <dgm:prSet presAssocID="{FC8296EF-DA29-5A48-96F7-380D9EAADD66}" presName="diamond" presStyleLbl="bgShp" presStyleIdx="0" presStyleCnt="1">
        <dgm:style>
          <a:lnRef idx="2">
            <a:schemeClr val="accent2">
              <a:shade val="50000"/>
            </a:schemeClr>
          </a:lnRef>
          <a:fillRef idx="1">
            <a:schemeClr val="accent2"/>
          </a:fillRef>
          <a:effectRef idx="0">
            <a:schemeClr val="accent2"/>
          </a:effectRef>
          <a:fontRef idx="minor">
            <a:schemeClr val="lt1"/>
          </a:fontRef>
        </dgm:style>
      </dgm:prSet>
      <dgm:spPr>
        <a:solidFill>
          <a:schemeClr val="accent2">
            <a:lumMod val="20000"/>
            <a:lumOff val="80000"/>
          </a:schemeClr>
        </a:solidFill>
        <a:ln>
          <a:noFill/>
        </a:ln>
      </dgm:spPr>
    </dgm:pt>
    <dgm:pt modelId="{B7243C3C-4991-4A48-AD8C-334260E7B20A}" type="pres">
      <dgm:prSet presAssocID="{FC8296EF-DA29-5A48-96F7-380D9EAADD66}" presName="quad1" presStyleLbl="node1" presStyleIdx="0" presStyleCnt="4">
        <dgm:presLayoutVars>
          <dgm:chMax val="0"/>
          <dgm:chPref val="0"/>
          <dgm:bulletEnabled val="1"/>
        </dgm:presLayoutVars>
      </dgm:prSet>
      <dgm:spPr/>
      <dgm:t>
        <a:bodyPr/>
        <a:lstStyle/>
        <a:p>
          <a:endParaRPr lang="en-US"/>
        </a:p>
      </dgm:t>
    </dgm:pt>
    <dgm:pt modelId="{8A037448-43F9-EE4C-BD1C-816EFC1C39E3}" type="pres">
      <dgm:prSet presAssocID="{FC8296EF-DA29-5A48-96F7-380D9EAADD66}" presName="quad2" presStyleLbl="node1" presStyleIdx="1" presStyleCnt="4">
        <dgm:presLayoutVars>
          <dgm:chMax val="0"/>
          <dgm:chPref val="0"/>
          <dgm:bulletEnabled val="1"/>
        </dgm:presLayoutVars>
      </dgm:prSet>
      <dgm:spPr/>
      <dgm:t>
        <a:bodyPr/>
        <a:lstStyle/>
        <a:p>
          <a:endParaRPr lang="en-US"/>
        </a:p>
      </dgm:t>
    </dgm:pt>
    <dgm:pt modelId="{4FAB5981-72C8-E247-A2C3-0B2FA56F8FFD}" type="pres">
      <dgm:prSet presAssocID="{FC8296EF-DA29-5A48-96F7-380D9EAADD66}" presName="quad3" presStyleLbl="node1" presStyleIdx="2" presStyleCnt="4">
        <dgm:presLayoutVars>
          <dgm:chMax val="0"/>
          <dgm:chPref val="0"/>
          <dgm:bulletEnabled val="1"/>
        </dgm:presLayoutVars>
      </dgm:prSet>
      <dgm:spPr/>
      <dgm:t>
        <a:bodyPr/>
        <a:lstStyle/>
        <a:p>
          <a:endParaRPr lang="en-US"/>
        </a:p>
      </dgm:t>
    </dgm:pt>
    <dgm:pt modelId="{CB553763-0D3D-2B4D-B1C4-E4F28B3FB320}" type="pres">
      <dgm:prSet presAssocID="{FC8296EF-DA29-5A48-96F7-380D9EAADD66}" presName="quad4" presStyleLbl="node1" presStyleIdx="3" presStyleCnt="4">
        <dgm:presLayoutVars>
          <dgm:chMax val="0"/>
          <dgm:chPref val="0"/>
          <dgm:bulletEnabled val="1"/>
        </dgm:presLayoutVars>
      </dgm:prSet>
      <dgm:spPr/>
      <dgm:t>
        <a:bodyPr/>
        <a:lstStyle/>
        <a:p>
          <a:endParaRPr lang="en-US"/>
        </a:p>
      </dgm:t>
    </dgm:pt>
  </dgm:ptLst>
  <dgm:cxnLst>
    <dgm:cxn modelId="{45180EEE-D955-2B46-A74F-B6F33C45D071}" srcId="{FC8296EF-DA29-5A48-96F7-380D9EAADD66}" destId="{A2C11781-AFA6-404A-ADE3-DAF0D8C57DBF}" srcOrd="0" destOrd="0" parTransId="{E3869278-C560-F04E-8B1C-7EBBEF1D9C1E}" sibTransId="{6852BB70-A540-CA49-B5D3-E96791D09CB4}"/>
    <dgm:cxn modelId="{E5C6AEF8-BCF7-A44D-8E6B-4D013E77D511}" srcId="{FC8296EF-DA29-5A48-96F7-380D9EAADD66}" destId="{663AFE79-5A67-6A4E-837C-41AC3ACD386B}" srcOrd="3" destOrd="0" parTransId="{325D7BC0-83FB-E445-B678-0B5DF1994CE2}" sibTransId="{0F49A501-4BBA-2549-BD68-81375975D29F}"/>
    <dgm:cxn modelId="{17C7B522-61D8-FB4A-A96C-B4C8E5B1ABF1}" type="presOf" srcId="{FC8296EF-DA29-5A48-96F7-380D9EAADD66}" destId="{4B1FFD79-F1DC-9143-A391-450D40E21C56}" srcOrd="0" destOrd="0" presId="urn:microsoft.com/office/officeart/2005/8/layout/matrix3"/>
    <dgm:cxn modelId="{6A002D77-56B3-3048-AE01-4DF4AF2A663C}" type="presOf" srcId="{A2C11781-AFA6-404A-ADE3-DAF0D8C57DBF}" destId="{B7243C3C-4991-4A48-AD8C-334260E7B20A}" srcOrd="0" destOrd="0" presId="urn:microsoft.com/office/officeart/2005/8/layout/matrix3"/>
    <dgm:cxn modelId="{A97039B4-E928-A54B-B16B-D47D69BBEB20}" type="presOf" srcId="{92982787-EE8F-D249-987B-5B5738C4816A}" destId="{4FAB5981-72C8-E247-A2C3-0B2FA56F8FFD}" srcOrd="0" destOrd="0" presId="urn:microsoft.com/office/officeart/2005/8/layout/matrix3"/>
    <dgm:cxn modelId="{15862106-07A1-894F-9541-C70E98D00705}" type="presOf" srcId="{D21DB498-54E9-254C-BCAA-30AFC3459E48}" destId="{8A037448-43F9-EE4C-BD1C-816EFC1C39E3}" srcOrd="0" destOrd="0" presId="urn:microsoft.com/office/officeart/2005/8/layout/matrix3"/>
    <dgm:cxn modelId="{89A612D0-2816-114F-A8E1-F667E5857364}" type="presOf" srcId="{663AFE79-5A67-6A4E-837C-41AC3ACD386B}" destId="{CB553763-0D3D-2B4D-B1C4-E4F28B3FB320}" srcOrd="0" destOrd="0" presId="urn:microsoft.com/office/officeart/2005/8/layout/matrix3"/>
    <dgm:cxn modelId="{5B3673ED-51E6-FE45-9C12-1411EA5E9A93}" srcId="{FC8296EF-DA29-5A48-96F7-380D9EAADD66}" destId="{D21DB498-54E9-254C-BCAA-30AFC3459E48}" srcOrd="1" destOrd="0" parTransId="{E7FA67D2-CC15-7B45-94CB-2A7E16752595}" sibTransId="{DAF2A4C4-5625-F544-A347-8E09FD8761E7}"/>
    <dgm:cxn modelId="{26A5F176-1755-4B44-9EDB-2043FE1F1CDD}" srcId="{FC8296EF-DA29-5A48-96F7-380D9EAADD66}" destId="{92982787-EE8F-D249-987B-5B5738C4816A}" srcOrd="2" destOrd="0" parTransId="{78460B4E-4699-8643-94FA-E67C4A6A06DD}" sibTransId="{7CACA08A-5E44-BD43-B0C1-44B45EBEB53E}"/>
    <dgm:cxn modelId="{F8FE459A-C4B8-1E4F-843E-377F0F96367A}" type="presParOf" srcId="{4B1FFD79-F1DC-9143-A391-450D40E21C56}" destId="{D1AFEE95-F114-904C-A59D-C2FA055C04AC}" srcOrd="0" destOrd="0" presId="urn:microsoft.com/office/officeart/2005/8/layout/matrix3"/>
    <dgm:cxn modelId="{4831CEDA-C003-D142-97DB-7F2F2DF8E2A1}" type="presParOf" srcId="{4B1FFD79-F1DC-9143-A391-450D40E21C56}" destId="{B7243C3C-4991-4A48-AD8C-334260E7B20A}" srcOrd="1" destOrd="0" presId="urn:microsoft.com/office/officeart/2005/8/layout/matrix3"/>
    <dgm:cxn modelId="{969119BD-E2D0-8E43-A717-075C31169DD7}" type="presParOf" srcId="{4B1FFD79-F1DC-9143-A391-450D40E21C56}" destId="{8A037448-43F9-EE4C-BD1C-816EFC1C39E3}" srcOrd="2" destOrd="0" presId="urn:microsoft.com/office/officeart/2005/8/layout/matrix3"/>
    <dgm:cxn modelId="{7AB08C79-A334-184D-92C3-C0711D302A7F}" type="presParOf" srcId="{4B1FFD79-F1DC-9143-A391-450D40E21C56}" destId="{4FAB5981-72C8-E247-A2C3-0B2FA56F8FFD}" srcOrd="3" destOrd="0" presId="urn:microsoft.com/office/officeart/2005/8/layout/matrix3"/>
    <dgm:cxn modelId="{3943C480-4130-9145-BEE9-B0B63EF34AEE}" type="presParOf" srcId="{4B1FFD79-F1DC-9143-A391-450D40E21C56}" destId="{CB553763-0D3D-2B4D-B1C4-E4F28B3FB320}"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C8296EF-DA29-5A48-96F7-380D9EAADD66}" type="doc">
      <dgm:prSet loTypeId="urn:microsoft.com/office/officeart/2005/8/layout/matrix3" loCatId="" qsTypeId="urn:microsoft.com/office/officeart/2005/8/quickstyle/simple4" qsCatId="simple" csTypeId="urn:microsoft.com/office/officeart/2005/8/colors/accent1_2" csCatId="accent1" phldr="1"/>
      <dgm:spPr/>
      <dgm:t>
        <a:bodyPr/>
        <a:lstStyle/>
        <a:p>
          <a:endParaRPr lang="en-US"/>
        </a:p>
      </dgm:t>
    </dgm:pt>
    <dgm:pt modelId="{59320044-6D62-3C49-8545-3663DD341904}">
      <dgm:prSet phldrT="[Text]" custT="1">
        <dgm:style>
          <a:lnRef idx="2">
            <a:schemeClr val="accent1">
              <a:shade val="50000"/>
            </a:schemeClr>
          </a:lnRef>
          <a:fillRef idx="1">
            <a:schemeClr val="accent1"/>
          </a:fillRef>
          <a:effectRef idx="0">
            <a:schemeClr val="accent1"/>
          </a:effectRef>
          <a:fontRef idx="minor">
            <a:schemeClr val="lt1"/>
          </a:fontRef>
        </dgm:style>
      </dgm:prSet>
      <dgm:spPr>
        <a:solidFill>
          <a:schemeClr val="accent1">
            <a:lumMod val="40000"/>
            <a:lumOff val="60000"/>
          </a:schemeClr>
        </a:solidFill>
        <a:ln>
          <a:noFill/>
        </a:ln>
      </dgm:spPr>
      <dgm:t>
        <a:bodyPr/>
        <a:lstStyle/>
        <a:p>
          <a:pPr algn="l"/>
          <a:r>
            <a:rPr lang="en-US" sz="900" b="1" dirty="0" smtClean="0">
              <a:solidFill>
                <a:schemeClr val="bg2">
                  <a:lumMod val="10000"/>
                </a:schemeClr>
              </a:solidFill>
              <a:latin typeface="Arial"/>
              <a:cs typeface="Arial"/>
            </a:rPr>
            <a:t>1. </a:t>
          </a:r>
          <a:r>
            <a:rPr lang="en-US" sz="900" dirty="0" smtClean="0">
              <a:solidFill>
                <a:schemeClr val="tx2">
                  <a:lumMod val="50000"/>
                </a:schemeClr>
              </a:solidFill>
              <a:latin typeface="Arial"/>
              <a:cs typeface="Arial"/>
            </a:rPr>
            <a:t>Sustainability, sometimes regulated, around carbon and environmental footprint</a:t>
          </a:r>
          <a:endParaRPr lang="en-GB" sz="900" dirty="0" smtClean="0">
            <a:solidFill>
              <a:schemeClr val="tx2">
                <a:lumMod val="50000"/>
              </a:schemeClr>
            </a:solidFill>
            <a:latin typeface="Arial"/>
            <a:cs typeface="Arial"/>
          </a:endParaRPr>
        </a:p>
        <a:p>
          <a:pPr algn="l"/>
          <a:r>
            <a:rPr lang="en-US" sz="900" dirty="0" smtClean="0">
              <a:solidFill>
                <a:schemeClr val="tx2">
                  <a:lumMod val="50000"/>
                </a:schemeClr>
              </a:solidFill>
              <a:latin typeface="Arial"/>
              <a:cs typeface="Arial"/>
            </a:rPr>
            <a:t>2. Ensuring reliable management of residuals (secured outlets)</a:t>
          </a:r>
          <a:endParaRPr lang="en-GB" sz="900" dirty="0" smtClean="0">
            <a:solidFill>
              <a:schemeClr val="tx2">
                <a:lumMod val="50000"/>
              </a:schemeClr>
            </a:solidFill>
            <a:latin typeface="Arial"/>
            <a:cs typeface="Arial"/>
          </a:endParaRPr>
        </a:p>
        <a:p>
          <a:pPr algn="l"/>
          <a:r>
            <a:rPr lang="en-US" sz="900" dirty="0" smtClean="0">
              <a:solidFill>
                <a:schemeClr val="tx2">
                  <a:lumMod val="50000"/>
                </a:schemeClr>
              </a:solidFill>
              <a:latin typeface="Arial"/>
              <a:cs typeface="Arial"/>
            </a:rPr>
            <a:t>3. Saving sludge disposal costs</a:t>
          </a:r>
          <a:endParaRPr lang="en-GB" sz="900" dirty="0" smtClean="0">
            <a:solidFill>
              <a:schemeClr val="tx2">
                <a:lumMod val="50000"/>
              </a:schemeClr>
            </a:solidFill>
            <a:latin typeface="Arial"/>
            <a:cs typeface="Arial"/>
          </a:endParaRPr>
        </a:p>
        <a:p>
          <a:pPr algn="l"/>
          <a:r>
            <a:rPr lang="en-US" sz="900" dirty="0" smtClean="0">
              <a:solidFill>
                <a:schemeClr val="tx2">
                  <a:lumMod val="50000"/>
                </a:schemeClr>
              </a:solidFill>
              <a:latin typeface="Arial"/>
              <a:cs typeface="Arial"/>
            </a:rPr>
            <a:t>4. Energy recovery - utilizing waste heat</a:t>
          </a:r>
          <a:endParaRPr lang="en-GB" sz="900" dirty="0" smtClean="0">
            <a:solidFill>
              <a:schemeClr val="tx2">
                <a:lumMod val="50000"/>
              </a:schemeClr>
            </a:solidFill>
            <a:latin typeface="Arial"/>
            <a:cs typeface="Arial"/>
          </a:endParaRPr>
        </a:p>
        <a:p>
          <a:pPr algn="l"/>
          <a:r>
            <a:rPr lang="en-US" sz="900" dirty="0" smtClean="0">
              <a:solidFill>
                <a:schemeClr val="tx2">
                  <a:lumMod val="50000"/>
                </a:schemeClr>
              </a:solidFill>
              <a:latin typeface="Arial"/>
              <a:cs typeface="Arial"/>
            </a:rPr>
            <a:t>5. </a:t>
          </a:r>
          <a:r>
            <a:rPr lang="en-US" sz="900" dirty="0" err="1" smtClean="0">
              <a:solidFill>
                <a:schemeClr val="tx2">
                  <a:lumMod val="50000"/>
                </a:schemeClr>
              </a:solidFill>
              <a:latin typeface="Arial"/>
              <a:cs typeface="Arial"/>
            </a:rPr>
            <a:t>Bioplastics</a:t>
          </a:r>
          <a:r>
            <a:rPr lang="en-US" sz="900" dirty="0" smtClean="0">
              <a:solidFill>
                <a:schemeClr val="tx2">
                  <a:lumMod val="50000"/>
                </a:schemeClr>
              </a:solidFill>
              <a:latin typeface="Arial"/>
              <a:cs typeface="Arial"/>
            </a:rPr>
            <a:t> – consumer awareness of plastic contamination, regulatory restrictions on plastic disposal </a:t>
          </a:r>
          <a:endParaRPr lang="en-GB" sz="900" dirty="0" smtClean="0">
            <a:solidFill>
              <a:schemeClr val="tx2">
                <a:lumMod val="50000"/>
              </a:schemeClr>
            </a:solidFill>
            <a:latin typeface="Arial"/>
            <a:cs typeface="Arial"/>
          </a:endParaRPr>
        </a:p>
        <a:p>
          <a:pPr algn="l"/>
          <a:r>
            <a:rPr lang="en-US" sz="900" dirty="0" smtClean="0">
              <a:solidFill>
                <a:schemeClr val="tx2">
                  <a:lumMod val="50000"/>
                </a:schemeClr>
              </a:solidFill>
              <a:latin typeface="Arial"/>
              <a:cs typeface="Arial"/>
            </a:rPr>
            <a:t>6. Pay less on trade effluent charges</a:t>
          </a:r>
          <a:endParaRPr lang="en-US" sz="900" dirty="0">
            <a:solidFill>
              <a:schemeClr val="tx2">
                <a:lumMod val="50000"/>
              </a:schemeClr>
            </a:solidFill>
            <a:latin typeface="Arial"/>
            <a:cs typeface="Arial"/>
          </a:endParaRPr>
        </a:p>
      </dgm:t>
    </dgm:pt>
    <dgm:pt modelId="{88C645E1-5500-C848-9198-56111007381F}" type="parTrans" cxnId="{D52E5FB4-48E7-C841-86AE-70A5AAD24203}">
      <dgm:prSet/>
      <dgm:spPr/>
      <dgm:t>
        <a:bodyPr/>
        <a:lstStyle/>
        <a:p>
          <a:endParaRPr lang="en-US"/>
        </a:p>
      </dgm:t>
    </dgm:pt>
    <dgm:pt modelId="{3E8A7B77-A4DB-7049-BCFD-BD1B335D4A0A}" type="sibTrans" cxnId="{D52E5FB4-48E7-C841-86AE-70A5AAD24203}">
      <dgm:prSet/>
      <dgm:spPr/>
      <dgm:t>
        <a:bodyPr/>
        <a:lstStyle/>
        <a:p>
          <a:endParaRPr lang="en-US"/>
        </a:p>
      </dgm:t>
    </dgm:pt>
    <dgm:pt modelId="{EB32F258-5F1D-4E4B-AE4C-4127E703386A}">
      <dgm:prSet phldrT="[Text]" custT="1">
        <dgm:style>
          <a:lnRef idx="2">
            <a:schemeClr val="accent1">
              <a:shade val="50000"/>
            </a:schemeClr>
          </a:lnRef>
          <a:fillRef idx="1">
            <a:schemeClr val="accent1"/>
          </a:fillRef>
          <a:effectRef idx="0">
            <a:schemeClr val="accent1"/>
          </a:effectRef>
          <a:fontRef idx="minor">
            <a:schemeClr val="lt1"/>
          </a:fontRef>
        </dgm:style>
      </dgm:prSet>
      <dgm:spPr>
        <a:solidFill>
          <a:schemeClr val="accent1">
            <a:lumMod val="40000"/>
            <a:lumOff val="60000"/>
          </a:schemeClr>
        </a:solidFill>
        <a:ln>
          <a:noFill/>
        </a:ln>
      </dgm:spPr>
      <dgm:t>
        <a:bodyPr/>
        <a:lstStyle/>
        <a:p>
          <a:pPr algn="l"/>
          <a:r>
            <a:rPr lang="en-GB" sz="900" b="1" dirty="0" smtClean="0">
              <a:solidFill>
                <a:schemeClr val="bg2">
                  <a:lumMod val="10000"/>
                </a:schemeClr>
              </a:solidFill>
              <a:latin typeface="Arial"/>
              <a:cs typeface="Arial"/>
            </a:rPr>
            <a:t>1. </a:t>
          </a:r>
          <a:r>
            <a:rPr lang="en-US" sz="900" dirty="0" smtClean="0">
              <a:solidFill>
                <a:schemeClr val="tx2">
                  <a:lumMod val="50000"/>
                </a:schemeClr>
              </a:solidFill>
              <a:latin typeface="Arial"/>
              <a:cs typeface="Arial"/>
            </a:rPr>
            <a:t>New technologies enabling recovery and/or reducing costs.</a:t>
          </a:r>
        </a:p>
        <a:p>
          <a:pPr algn="l"/>
          <a:endParaRPr lang="en-GB" sz="900" dirty="0" smtClean="0">
            <a:solidFill>
              <a:schemeClr val="tx2">
                <a:lumMod val="50000"/>
              </a:schemeClr>
            </a:solidFill>
            <a:latin typeface="Arial"/>
            <a:cs typeface="Arial"/>
          </a:endParaRPr>
        </a:p>
        <a:p>
          <a:pPr algn="l"/>
          <a:r>
            <a:rPr lang="en-US" sz="900" dirty="0" smtClean="0">
              <a:solidFill>
                <a:schemeClr val="tx2">
                  <a:lumMod val="50000"/>
                </a:schemeClr>
              </a:solidFill>
              <a:latin typeface="Arial"/>
              <a:cs typeface="Arial"/>
            </a:rPr>
            <a:t>2. Evolution of the circular economy where bio-based and products from materials formerly considered to be wastes are considered viable options.</a:t>
          </a:r>
        </a:p>
        <a:p>
          <a:pPr algn="l"/>
          <a:endParaRPr lang="en-GB" sz="900" dirty="0" smtClean="0">
            <a:solidFill>
              <a:schemeClr val="tx2">
                <a:lumMod val="50000"/>
              </a:schemeClr>
            </a:solidFill>
            <a:latin typeface="Arial"/>
            <a:cs typeface="Arial"/>
          </a:endParaRPr>
        </a:p>
        <a:p>
          <a:pPr algn="l"/>
          <a:r>
            <a:rPr lang="en-US" sz="900" dirty="0" smtClean="0">
              <a:solidFill>
                <a:schemeClr val="tx2">
                  <a:lumMod val="50000"/>
                </a:schemeClr>
              </a:solidFill>
              <a:latin typeface="Arial"/>
              <a:cs typeface="Arial"/>
            </a:rPr>
            <a:t>3. Increasing costs and reduced availability of raw materials.</a:t>
          </a:r>
          <a:endParaRPr lang="en-US" sz="900" dirty="0">
            <a:solidFill>
              <a:schemeClr val="tx2">
                <a:lumMod val="50000"/>
              </a:schemeClr>
            </a:solidFill>
            <a:latin typeface="Arial"/>
            <a:cs typeface="Arial"/>
          </a:endParaRPr>
        </a:p>
      </dgm:t>
    </dgm:pt>
    <dgm:pt modelId="{0BDC9115-DBA8-4747-9A24-81622987AC6B}" type="parTrans" cxnId="{04EE3C64-BF2E-444E-85BB-6BADADC83F69}">
      <dgm:prSet/>
      <dgm:spPr/>
      <dgm:t>
        <a:bodyPr/>
        <a:lstStyle/>
        <a:p>
          <a:endParaRPr lang="en-US"/>
        </a:p>
      </dgm:t>
    </dgm:pt>
    <dgm:pt modelId="{BD4DA7C7-0998-3A43-B05A-8AEF297D1181}" type="sibTrans" cxnId="{04EE3C64-BF2E-444E-85BB-6BADADC83F69}">
      <dgm:prSet/>
      <dgm:spPr/>
      <dgm:t>
        <a:bodyPr/>
        <a:lstStyle/>
        <a:p>
          <a:endParaRPr lang="en-US"/>
        </a:p>
      </dgm:t>
    </dgm:pt>
    <dgm:pt modelId="{FE062F17-FA79-4D42-93AE-DDAAD7FA7E2A}">
      <dgm:prSet phldrT="[Text]" custT="1">
        <dgm:style>
          <a:lnRef idx="2">
            <a:schemeClr val="accent1">
              <a:shade val="50000"/>
            </a:schemeClr>
          </a:lnRef>
          <a:fillRef idx="1">
            <a:schemeClr val="accent1"/>
          </a:fillRef>
          <a:effectRef idx="0">
            <a:schemeClr val="accent1"/>
          </a:effectRef>
          <a:fontRef idx="minor">
            <a:schemeClr val="lt1"/>
          </a:fontRef>
        </dgm:style>
      </dgm:prSet>
      <dgm:spPr>
        <a:solidFill>
          <a:schemeClr val="accent1">
            <a:lumMod val="40000"/>
            <a:lumOff val="60000"/>
          </a:schemeClr>
        </a:solidFill>
        <a:ln>
          <a:noFill/>
        </a:ln>
      </dgm:spPr>
      <dgm:t>
        <a:bodyPr/>
        <a:lstStyle/>
        <a:p>
          <a:pPr algn="l"/>
          <a:r>
            <a:rPr lang="en-GB" sz="900" dirty="0" smtClean="0">
              <a:solidFill>
                <a:schemeClr val="bg2">
                  <a:lumMod val="10000"/>
                </a:schemeClr>
              </a:solidFill>
              <a:latin typeface="Arial"/>
              <a:cs typeface="Arial"/>
            </a:rPr>
            <a:t>1. </a:t>
          </a:r>
          <a:r>
            <a:rPr lang="en-US" sz="900" dirty="0" smtClean="0">
              <a:solidFill>
                <a:schemeClr val="tx2">
                  <a:lumMod val="50000"/>
                </a:schemeClr>
              </a:solidFill>
              <a:latin typeface="Arial"/>
              <a:cs typeface="Arial"/>
            </a:rPr>
            <a:t>Absence of market for recovered materials</a:t>
          </a:r>
        </a:p>
        <a:p>
          <a:pPr algn="l"/>
          <a:endParaRPr lang="en-GB" sz="900" dirty="0" smtClean="0">
            <a:solidFill>
              <a:schemeClr val="tx2">
                <a:lumMod val="50000"/>
              </a:schemeClr>
            </a:solidFill>
            <a:latin typeface="Arial"/>
            <a:cs typeface="Arial"/>
          </a:endParaRPr>
        </a:p>
        <a:p>
          <a:pPr algn="l"/>
          <a:r>
            <a:rPr lang="en-US" sz="900" dirty="0" smtClean="0">
              <a:solidFill>
                <a:schemeClr val="tx2">
                  <a:lumMod val="50000"/>
                </a:schemeClr>
              </a:solidFill>
              <a:latin typeface="Arial"/>
              <a:cs typeface="Arial"/>
            </a:rPr>
            <a:t>2. Institutional and regulatory barriers – products recovered from wastes managed differently than virgin materials</a:t>
          </a:r>
        </a:p>
        <a:p>
          <a:pPr algn="l"/>
          <a:endParaRPr lang="en-GB" sz="900" dirty="0" smtClean="0">
            <a:solidFill>
              <a:schemeClr val="tx2">
                <a:lumMod val="50000"/>
              </a:schemeClr>
            </a:solidFill>
            <a:latin typeface="Arial"/>
            <a:cs typeface="Arial"/>
          </a:endParaRPr>
        </a:p>
        <a:p>
          <a:pPr algn="l"/>
          <a:r>
            <a:rPr lang="en-US" sz="900" dirty="0" smtClean="0">
              <a:solidFill>
                <a:schemeClr val="tx2">
                  <a:lumMod val="50000"/>
                </a:schemeClr>
              </a:solidFill>
              <a:latin typeface="Arial"/>
              <a:cs typeface="Arial"/>
            </a:rPr>
            <a:t>3. Lack of consumer acceptance</a:t>
          </a:r>
          <a:endParaRPr lang="en-US" sz="900" dirty="0">
            <a:solidFill>
              <a:schemeClr val="tx2">
                <a:lumMod val="50000"/>
              </a:schemeClr>
            </a:solidFill>
            <a:latin typeface="Arial"/>
            <a:cs typeface="Arial"/>
          </a:endParaRPr>
        </a:p>
      </dgm:t>
    </dgm:pt>
    <dgm:pt modelId="{6A3A6684-E7E2-DE43-9207-AB93E5A5F1FF}" type="parTrans" cxnId="{AFD5177B-917D-624C-8903-FFF8493E2077}">
      <dgm:prSet/>
      <dgm:spPr/>
      <dgm:t>
        <a:bodyPr/>
        <a:lstStyle/>
        <a:p>
          <a:endParaRPr lang="en-US"/>
        </a:p>
      </dgm:t>
    </dgm:pt>
    <dgm:pt modelId="{04CCAAED-D88D-7345-8EDF-B4AB2324C5DC}" type="sibTrans" cxnId="{AFD5177B-917D-624C-8903-FFF8493E2077}">
      <dgm:prSet/>
      <dgm:spPr/>
      <dgm:t>
        <a:bodyPr/>
        <a:lstStyle/>
        <a:p>
          <a:endParaRPr lang="en-US"/>
        </a:p>
      </dgm:t>
    </dgm:pt>
    <dgm:pt modelId="{C470EE04-FFD3-5C46-A7AA-91DE332A1900}">
      <dgm:prSet phldrT="[Text]" custT="1">
        <dgm:style>
          <a:lnRef idx="2">
            <a:schemeClr val="accent1">
              <a:shade val="50000"/>
            </a:schemeClr>
          </a:lnRef>
          <a:fillRef idx="1">
            <a:schemeClr val="accent1"/>
          </a:fillRef>
          <a:effectRef idx="0">
            <a:schemeClr val="accent1"/>
          </a:effectRef>
          <a:fontRef idx="minor">
            <a:schemeClr val="lt1"/>
          </a:fontRef>
        </dgm:style>
      </dgm:prSet>
      <dgm:spPr>
        <a:solidFill>
          <a:schemeClr val="accent1">
            <a:lumMod val="40000"/>
            <a:lumOff val="60000"/>
          </a:schemeClr>
        </a:solidFill>
        <a:ln>
          <a:noFill/>
        </a:ln>
      </dgm:spPr>
      <dgm:t>
        <a:bodyPr/>
        <a:lstStyle/>
        <a:p>
          <a:pPr marL="0" marR="0" indent="0" algn="l" defTabSz="914400" eaLnBrk="1" fontAlgn="auto" latinLnBrk="0" hangingPunct="1">
            <a:lnSpc>
              <a:spcPct val="100000"/>
            </a:lnSpc>
            <a:spcBef>
              <a:spcPts val="0"/>
            </a:spcBef>
            <a:spcAft>
              <a:spcPts val="0"/>
            </a:spcAft>
            <a:buClrTx/>
            <a:buSzTx/>
            <a:buFontTx/>
            <a:buNone/>
            <a:tabLst/>
            <a:defRPr/>
          </a:pPr>
          <a:r>
            <a:rPr lang="en-US" sz="850" dirty="0" smtClean="0">
              <a:solidFill>
                <a:schemeClr val="tx2">
                  <a:lumMod val="50000"/>
                </a:schemeClr>
              </a:solidFill>
              <a:latin typeface="Arial"/>
              <a:cs typeface="Arial"/>
            </a:rPr>
            <a:t>1. Advanced water treatment (production of reuse water)</a:t>
          </a:r>
        </a:p>
        <a:p>
          <a:pPr marL="0" marR="0" indent="0" algn="l" defTabSz="914400" eaLnBrk="1" fontAlgn="auto" latinLnBrk="0" hangingPunct="1">
            <a:lnSpc>
              <a:spcPct val="100000"/>
            </a:lnSpc>
            <a:spcBef>
              <a:spcPts val="0"/>
            </a:spcBef>
            <a:spcAft>
              <a:spcPts val="0"/>
            </a:spcAft>
            <a:buClrTx/>
            <a:buSzTx/>
            <a:buFontTx/>
            <a:buNone/>
            <a:tabLst/>
            <a:defRPr/>
          </a:pPr>
          <a:endParaRPr lang="en-GB" sz="850" dirty="0" smtClean="0">
            <a:solidFill>
              <a:schemeClr val="tx2">
                <a:lumMod val="50000"/>
              </a:schemeClr>
            </a:solidFill>
            <a:latin typeface="Arial"/>
            <a:cs typeface="Arial"/>
          </a:endParaRPr>
        </a:p>
        <a:p>
          <a:pPr marL="0" indent="0" algn="l" defTabSz="914400">
            <a:lnSpc>
              <a:spcPct val="100000"/>
            </a:lnSpc>
            <a:spcBef>
              <a:spcPts val="0"/>
            </a:spcBef>
            <a:spcAft>
              <a:spcPts val="0"/>
            </a:spcAft>
            <a:buNone/>
          </a:pPr>
          <a:r>
            <a:rPr lang="en-US" sz="850" dirty="0" smtClean="0">
              <a:solidFill>
                <a:schemeClr val="tx2">
                  <a:lumMod val="50000"/>
                </a:schemeClr>
              </a:solidFill>
              <a:latin typeface="Arial"/>
              <a:cs typeface="Arial"/>
            </a:rPr>
            <a:t>2. Waste-to-energy (anaerobic digestion, CHP, sludge hydrolysis)</a:t>
          </a:r>
        </a:p>
        <a:p>
          <a:pPr marL="0" indent="0" algn="l" defTabSz="914400">
            <a:lnSpc>
              <a:spcPct val="100000"/>
            </a:lnSpc>
            <a:spcBef>
              <a:spcPts val="0"/>
            </a:spcBef>
            <a:spcAft>
              <a:spcPts val="0"/>
            </a:spcAft>
            <a:buNone/>
          </a:pPr>
          <a:endParaRPr lang="en-GB" sz="850" dirty="0" smtClean="0">
            <a:solidFill>
              <a:schemeClr val="tx2">
                <a:lumMod val="50000"/>
              </a:schemeClr>
            </a:solidFill>
            <a:latin typeface="Arial"/>
            <a:cs typeface="Arial"/>
          </a:endParaRPr>
        </a:p>
        <a:p>
          <a:pPr marL="0" indent="0" algn="l" defTabSz="914400">
            <a:lnSpc>
              <a:spcPct val="100000"/>
            </a:lnSpc>
            <a:spcBef>
              <a:spcPts val="0"/>
            </a:spcBef>
            <a:spcAft>
              <a:spcPts val="0"/>
            </a:spcAft>
            <a:buNone/>
          </a:pPr>
          <a:r>
            <a:rPr lang="en-US" sz="850" dirty="0" smtClean="0">
              <a:solidFill>
                <a:schemeClr val="tx2">
                  <a:lumMod val="50000"/>
                </a:schemeClr>
              </a:solidFill>
              <a:latin typeface="Arial"/>
              <a:cs typeface="Arial"/>
            </a:rPr>
            <a:t>3. Phosphorus recovery technologies (e.g. struvite)</a:t>
          </a:r>
          <a:endParaRPr lang="en-US" sz="850" dirty="0">
            <a:solidFill>
              <a:schemeClr val="tx2">
                <a:lumMod val="50000"/>
              </a:schemeClr>
            </a:solidFill>
            <a:latin typeface="Arial"/>
            <a:cs typeface="Arial"/>
          </a:endParaRPr>
        </a:p>
      </dgm:t>
    </dgm:pt>
    <dgm:pt modelId="{E650530C-783D-E245-B12F-3BA1C14C2B53}" type="parTrans" cxnId="{76AB1A8E-4355-3547-A8E7-84CDC1EE635C}">
      <dgm:prSet/>
      <dgm:spPr/>
      <dgm:t>
        <a:bodyPr/>
        <a:lstStyle/>
        <a:p>
          <a:endParaRPr lang="en-US"/>
        </a:p>
      </dgm:t>
    </dgm:pt>
    <dgm:pt modelId="{978D5872-879B-F141-888F-B42D15495443}" type="sibTrans" cxnId="{76AB1A8E-4355-3547-A8E7-84CDC1EE635C}">
      <dgm:prSet/>
      <dgm:spPr/>
      <dgm:t>
        <a:bodyPr/>
        <a:lstStyle/>
        <a:p>
          <a:endParaRPr lang="en-US"/>
        </a:p>
      </dgm:t>
    </dgm:pt>
    <dgm:pt modelId="{4B1FFD79-F1DC-9143-A391-450D40E21C56}" type="pres">
      <dgm:prSet presAssocID="{FC8296EF-DA29-5A48-96F7-380D9EAADD66}" presName="matrix" presStyleCnt="0">
        <dgm:presLayoutVars>
          <dgm:chMax val="1"/>
          <dgm:dir/>
          <dgm:resizeHandles val="exact"/>
        </dgm:presLayoutVars>
      </dgm:prSet>
      <dgm:spPr/>
      <dgm:t>
        <a:bodyPr/>
        <a:lstStyle/>
        <a:p>
          <a:endParaRPr lang="en-US"/>
        </a:p>
      </dgm:t>
    </dgm:pt>
    <dgm:pt modelId="{D1AFEE95-F114-904C-A59D-C2FA055C04AC}" type="pres">
      <dgm:prSet presAssocID="{FC8296EF-DA29-5A48-96F7-380D9EAADD66}" presName="diamond" presStyleLbl="bgShp" presStyleIdx="0" presStyleCnt="1">
        <dgm:style>
          <a:lnRef idx="2">
            <a:schemeClr val="accent2">
              <a:shade val="50000"/>
            </a:schemeClr>
          </a:lnRef>
          <a:fillRef idx="1">
            <a:schemeClr val="accent2"/>
          </a:fillRef>
          <a:effectRef idx="0">
            <a:schemeClr val="accent2"/>
          </a:effectRef>
          <a:fontRef idx="minor">
            <a:schemeClr val="lt1"/>
          </a:fontRef>
        </dgm:style>
      </dgm:prSet>
      <dgm:spPr>
        <a:solidFill>
          <a:schemeClr val="accent2">
            <a:lumMod val="20000"/>
            <a:lumOff val="80000"/>
          </a:schemeClr>
        </a:solidFill>
        <a:ln>
          <a:noFill/>
        </a:ln>
      </dgm:spPr>
    </dgm:pt>
    <dgm:pt modelId="{B7243C3C-4991-4A48-AD8C-334260E7B20A}" type="pres">
      <dgm:prSet presAssocID="{FC8296EF-DA29-5A48-96F7-380D9EAADD66}" presName="quad1" presStyleLbl="node1" presStyleIdx="0" presStyleCnt="4">
        <dgm:presLayoutVars>
          <dgm:chMax val="0"/>
          <dgm:chPref val="0"/>
          <dgm:bulletEnabled val="1"/>
        </dgm:presLayoutVars>
      </dgm:prSet>
      <dgm:spPr/>
      <dgm:t>
        <a:bodyPr/>
        <a:lstStyle/>
        <a:p>
          <a:endParaRPr lang="en-US"/>
        </a:p>
      </dgm:t>
    </dgm:pt>
    <dgm:pt modelId="{8A037448-43F9-EE4C-BD1C-816EFC1C39E3}" type="pres">
      <dgm:prSet presAssocID="{FC8296EF-DA29-5A48-96F7-380D9EAADD66}" presName="quad2" presStyleLbl="node1" presStyleIdx="1" presStyleCnt="4">
        <dgm:presLayoutVars>
          <dgm:chMax val="0"/>
          <dgm:chPref val="0"/>
          <dgm:bulletEnabled val="1"/>
        </dgm:presLayoutVars>
      </dgm:prSet>
      <dgm:spPr/>
      <dgm:t>
        <a:bodyPr/>
        <a:lstStyle/>
        <a:p>
          <a:endParaRPr lang="en-US"/>
        </a:p>
      </dgm:t>
    </dgm:pt>
    <dgm:pt modelId="{4FAB5981-72C8-E247-A2C3-0B2FA56F8FFD}" type="pres">
      <dgm:prSet presAssocID="{FC8296EF-DA29-5A48-96F7-380D9EAADD66}" presName="quad3" presStyleLbl="node1" presStyleIdx="2" presStyleCnt="4">
        <dgm:presLayoutVars>
          <dgm:chMax val="0"/>
          <dgm:chPref val="0"/>
          <dgm:bulletEnabled val="1"/>
        </dgm:presLayoutVars>
      </dgm:prSet>
      <dgm:spPr/>
      <dgm:t>
        <a:bodyPr/>
        <a:lstStyle/>
        <a:p>
          <a:endParaRPr lang="en-US"/>
        </a:p>
      </dgm:t>
    </dgm:pt>
    <dgm:pt modelId="{CB553763-0D3D-2B4D-B1C4-E4F28B3FB320}" type="pres">
      <dgm:prSet presAssocID="{FC8296EF-DA29-5A48-96F7-380D9EAADD66}" presName="quad4" presStyleLbl="node1" presStyleIdx="3" presStyleCnt="4">
        <dgm:presLayoutVars>
          <dgm:chMax val="0"/>
          <dgm:chPref val="0"/>
          <dgm:bulletEnabled val="1"/>
        </dgm:presLayoutVars>
      </dgm:prSet>
      <dgm:spPr/>
      <dgm:t>
        <a:bodyPr/>
        <a:lstStyle/>
        <a:p>
          <a:endParaRPr lang="en-US"/>
        </a:p>
      </dgm:t>
    </dgm:pt>
  </dgm:ptLst>
  <dgm:cxnLst>
    <dgm:cxn modelId="{14EA8AD3-5241-E341-A49F-4B178E889A86}" type="presOf" srcId="{FC8296EF-DA29-5A48-96F7-380D9EAADD66}" destId="{4B1FFD79-F1DC-9143-A391-450D40E21C56}" srcOrd="0" destOrd="0" presId="urn:microsoft.com/office/officeart/2005/8/layout/matrix3"/>
    <dgm:cxn modelId="{04EE3C64-BF2E-444E-85BB-6BADADC83F69}" srcId="{FC8296EF-DA29-5A48-96F7-380D9EAADD66}" destId="{EB32F258-5F1D-4E4B-AE4C-4127E703386A}" srcOrd="1" destOrd="0" parTransId="{0BDC9115-DBA8-4747-9A24-81622987AC6B}" sibTransId="{BD4DA7C7-0998-3A43-B05A-8AEF297D1181}"/>
    <dgm:cxn modelId="{B364AF15-9EA8-DF4C-84FC-09DC214BF6AD}" type="presOf" srcId="{EB32F258-5F1D-4E4B-AE4C-4127E703386A}" destId="{8A037448-43F9-EE4C-BD1C-816EFC1C39E3}" srcOrd="0" destOrd="0" presId="urn:microsoft.com/office/officeart/2005/8/layout/matrix3"/>
    <dgm:cxn modelId="{76AB1A8E-4355-3547-A8E7-84CDC1EE635C}" srcId="{FC8296EF-DA29-5A48-96F7-380D9EAADD66}" destId="{C470EE04-FFD3-5C46-A7AA-91DE332A1900}" srcOrd="3" destOrd="0" parTransId="{E650530C-783D-E245-B12F-3BA1C14C2B53}" sibTransId="{978D5872-879B-F141-888F-B42D15495443}"/>
    <dgm:cxn modelId="{33A1CC82-725A-E849-95B5-3B19DA749312}" type="presOf" srcId="{FE062F17-FA79-4D42-93AE-DDAAD7FA7E2A}" destId="{4FAB5981-72C8-E247-A2C3-0B2FA56F8FFD}" srcOrd="0" destOrd="0" presId="urn:microsoft.com/office/officeart/2005/8/layout/matrix3"/>
    <dgm:cxn modelId="{D52E5FB4-48E7-C841-86AE-70A5AAD24203}" srcId="{FC8296EF-DA29-5A48-96F7-380D9EAADD66}" destId="{59320044-6D62-3C49-8545-3663DD341904}" srcOrd="0" destOrd="0" parTransId="{88C645E1-5500-C848-9198-56111007381F}" sibTransId="{3E8A7B77-A4DB-7049-BCFD-BD1B335D4A0A}"/>
    <dgm:cxn modelId="{ACE3250E-28D4-AB4C-A53C-028E3B0C8042}" type="presOf" srcId="{59320044-6D62-3C49-8545-3663DD341904}" destId="{B7243C3C-4991-4A48-AD8C-334260E7B20A}" srcOrd="0" destOrd="0" presId="urn:microsoft.com/office/officeart/2005/8/layout/matrix3"/>
    <dgm:cxn modelId="{AFD5177B-917D-624C-8903-FFF8493E2077}" srcId="{FC8296EF-DA29-5A48-96F7-380D9EAADD66}" destId="{FE062F17-FA79-4D42-93AE-DDAAD7FA7E2A}" srcOrd="2" destOrd="0" parTransId="{6A3A6684-E7E2-DE43-9207-AB93E5A5F1FF}" sibTransId="{04CCAAED-D88D-7345-8EDF-B4AB2324C5DC}"/>
    <dgm:cxn modelId="{E492FF15-44B9-0949-AB16-69FCEC652821}" type="presOf" srcId="{C470EE04-FFD3-5C46-A7AA-91DE332A1900}" destId="{CB553763-0D3D-2B4D-B1C4-E4F28B3FB320}" srcOrd="0" destOrd="0" presId="urn:microsoft.com/office/officeart/2005/8/layout/matrix3"/>
    <dgm:cxn modelId="{8008B95B-CD65-3249-A28B-748412F213F6}" type="presParOf" srcId="{4B1FFD79-F1DC-9143-A391-450D40E21C56}" destId="{D1AFEE95-F114-904C-A59D-C2FA055C04AC}" srcOrd="0" destOrd="0" presId="urn:microsoft.com/office/officeart/2005/8/layout/matrix3"/>
    <dgm:cxn modelId="{EE3C77BE-4083-7043-9B9B-3EF38AD1EA8E}" type="presParOf" srcId="{4B1FFD79-F1DC-9143-A391-450D40E21C56}" destId="{B7243C3C-4991-4A48-AD8C-334260E7B20A}" srcOrd="1" destOrd="0" presId="urn:microsoft.com/office/officeart/2005/8/layout/matrix3"/>
    <dgm:cxn modelId="{5A428367-1F3F-324B-829A-15127C1634D3}" type="presParOf" srcId="{4B1FFD79-F1DC-9143-A391-450D40E21C56}" destId="{8A037448-43F9-EE4C-BD1C-816EFC1C39E3}" srcOrd="2" destOrd="0" presId="urn:microsoft.com/office/officeart/2005/8/layout/matrix3"/>
    <dgm:cxn modelId="{D896ED3E-C0EF-444C-8989-7C7F4598DECA}" type="presParOf" srcId="{4B1FFD79-F1DC-9143-A391-450D40E21C56}" destId="{4FAB5981-72C8-E247-A2C3-0B2FA56F8FFD}" srcOrd="3" destOrd="0" presId="urn:microsoft.com/office/officeart/2005/8/layout/matrix3"/>
    <dgm:cxn modelId="{7415AD58-0DB1-8345-84F7-33837FFC8E09}" type="presParOf" srcId="{4B1FFD79-F1DC-9143-A391-450D40E21C56}" destId="{CB553763-0D3D-2B4D-B1C4-E4F28B3FB320}"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C8296EF-DA29-5A48-96F7-380D9EAADD66}" type="doc">
      <dgm:prSet loTypeId="urn:microsoft.com/office/officeart/2005/8/layout/matrix3" loCatId="" qsTypeId="urn:microsoft.com/office/officeart/2005/8/quickstyle/simple4" qsCatId="simple" csTypeId="urn:microsoft.com/office/officeart/2005/8/colors/accent1_2" csCatId="accent1" phldr="1"/>
      <dgm:spPr/>
      <dgm:t>
        <a:bodyPr/>
        <a:lstStyle/>
        <a:p>
          <a:endParaRPr lang="en-US"/>
        </a:p>
      </dgm:t>
    </dgm:pt>
    <dgm:pt modelId="{59320044-6D62-3C49-8545-3663DD341904}">
      <dgm:prSet phldrT="[Text]" custT="1">
        <dgm:style>
          <a:lnRef idx="2">
            <a:schemeClr val="accent1">
              <a:shade val="50000"/>
            </a:schemeClr>
          </a:lnRef>
          <a:fillRef idx="1">
            <a:schemeClr val="accent1"/>
          </a:fillRef>
          <a:effectRef idx="0">
            <a:schemeClr val="accent1"/>
          </a:effectRef>
          <a:fontRef idx="minor">
            <a:schemeClr val="lt1"/>
          </a:fontRef>
        </dgm:style>
      </dgm:prSet>
      <dgm:spPr>
        <a:solidFill>
          <a:schemeClr val="accent1">
            <a:lumMod val="40000"/>
            <a:lumOff val="60000"/>
          </a:schemeClr>
        </a:solidFill>
        <a:ln>
          <a:noFill/>
        </a:ln>
      </dgm:spPr>
      <dgm:t>
        <a:bodyPr/>
        <a:lstStyle/>
        <a:p>
          <a:pPr algn="l"/>
          <a:r>
            <a:rPr lang="en-US" sz="850" b="1" dirty="0" smtClean="0">
              <a:solidFill>
                <a:schemeClr val="bg2">
                  <a:lumMod val="10000"/>
                </a:schemeClr>
              </a:solidFill>
              <a:latin typeface="Arial"/>
              <a:cs typeface="Arial"/>
            </a:rPr>
            <a:t>1. </a:t>
          </a:r>
          <a:r>
            <a:rPr lang="en-US" sz="850" b="1" dirty="0" smtClean="0">
              <a:solidFill>
                <a:schemeClr val="tx2">
                  <a:lumMod val="50000"/>
                </a:schemeClr>
              </a:solidFill>
              <a:latin typeface="Arial"/>
              <a:cs typeface="Arial"/>
            </a:rPr>
            <a:t>Regulation (always a driver)</a:t>
          </a:r>
          <a:endParaRPr lang="en-GB" sz="850" b="1" dirty="0" smtClean="0">
            <a:solidFill>
              <a:schemeClr val="tx2">
                <a:lumMod val="50000"/>
              </a:schemeClr>
            </a:solidFill>
            <a:latin typeface="Arial"/>
            <a:cs typeface="Arial"/>
          </a:endParaRPr>
        </a:p>
        <a:p>
          <a:pPr algn="l"/>
          <a:r>
            <a:rPr lang="en-US" sz="850" dirty="0" smtClean="0">
              <a:solidFill>
                <a:schemeClr val="tx2">
                  <a:lumMod val="50000"/>
                </a:schemeClr>
              </a:solidFill>
              <a:latin typeface="Arial"/>
              <a:cs typeface="Arial"/>
            </a:rPr>
            <a:t>- ZLD may be required through regulation </a:t>
          </a:r>
          <a:endParaRPr lang="en-GB" sz="850" dirty="0" smtClean="0">
            <a:solidFill>
              <a:schemeClr val="tx2">
                <a:lumMod val="50000"/>
              </a:schemeClr>
            </a:solidFill>
            <a:latin typeface="Arial"/>
            <a:cs typeface="Arial"/>
          </a:endParaRPr>
        </a:p>
        <a:p>
          <a:pPr algn="l"/>
          <a:r>
            <a:rPr lang="en-US" sz="850" dirty="0" smtClean="0">
              <a:solidFill>
                <a:schemeClr val="tx2">
                  <a:lumMod val="50000"/>
                </a:schemeClr>
              </a:solidFill>
              <a:latin typeface="Arial"/>
              <a:cs typeface="Arial"/>
            </a:rPr>
            <a:t>- ZLD may be more attractive due to regulation – ZLD can be an easier and shorter permitting path</a:t>
          </a:r>
          <a:endParaRPr lang="en-GB" sz="850" dirty="0" smtClean="0">
            <a:solidFill>
              <a:schemeClr val="tx2">
                <a:lumMod val="50000"/>
              </a:schemeClr>
            </a:solidFill>
            <a:latin typeface="Arial"/>
            <a:cs typeface="Arial"/>
          </a:endParaRPr>
        </a:p>
        <a:p>
          <a:pPr algn="l"/>
          <a:r>
            <a:rPr lang="en-US" sz="850" b="1" dirty="0" smtClean="0">
              <a:solidFill>
                <a:schemeClr val="tx2">
                  <a:lumMod val="50000"/>
                </a:schemeClr>
              </a:solidFill>
              <a:latin typeface="Arial"/>
              <a:cs typeface="Arial"/>
            </a:rPr>
            <a:t>2</a:t>
          </a:r>
          <a:r>
            <a:rPr lang="en-US" sz="850" dirty="0" smtClean="0">
              <a:solidFill>
                <a:schemeClr val="tx2">
                  <a:lumMod val="50000"/>
                </a:schemeClr>
              </a:solidFill>
              <a:latin typeface="Arial"/>
              <a:cs typeface="Arial"/>
            </a:rPr>
            <a:t>. </a:t>
          </a:r>
          <a:r>
            <a:rPr lang="en-US" sz="850" b="1" dirty="0" smtClean="0">
              <a:solidFill>
                <a:schemeClr val="tx2">
                  <a:lumMod val="50000"/>
                </a:schemeClr>
              </a:solidFill>
              <a:latin typeface="Arial"/>
              <a:cs typeface="Arial"/>
            </a:rPr>
            <a:t>Water scarcity</a:t>
          </a:r>
          <a:endParaRPr lang="en-GB" sz="850" b="1" dirty="0" smtClean="0">
            <a:solidFill>
              <a:schemeClr val="tx2">
                <a:lumMod val="50000"/>
              </a:schemeClr>
            </a:solidFill>
            <a:latin typeface="Arial"/>
            <a:cs typeface="Arial"/>
          </a:endParaRPr>
        </a:p>
        <a:p>
          <a:pPr algn="l"/>
          <a:r>
            <a:rPr lang="en-US" sz="850" dirty="0" smtClean="0">
              <a:solidFill>
                <a:schemeClr val="tx2">
                  <a:lumMod val="50000"/>
                </a:schemeClr>
              </a:solidFill>
              <a:latin typeface="Arial"/>
              <a:cs typeface="Arial"/>
            </a:rPr>
            <a:t>- Water reuse is increasingly being considered and implemented</a:t>
          </a:r>
          <a:endParaRPr lang="en-GB" sz="850" dirty="0" smtClean="0">
            <a:solidFill>
              <a:schemeClr val="tx2">
                <a:lumMod val="50000"/>
              </a:schemeClr>
            </a:solidFill>
            <a:latin typeface="Arial"/>
            <a:cs typeface="Arial"/>
          </a:endParaRPr>
        </a:p>
        <a:p>
          <a:pPr algn="l"/>
          <a:r>
            <a:rPr lang="en-US" sz="850" dirty="0" smtClean="0">
              <a:solidFill>
                <a:schemeClr val="tx2">
                  <a:lumMod val="50000"/>
                </a:schemeClr>
              </a:solidFill>
              <a:latin typeface="Arial"/>
              <a:cs typeface="Arial"/>
            </a:rPr>
            <a:t>	- Cost benefit is one incentive</a:t>
          </a:r>
          <a:endParaRPr lang="en-GB" sz="850" dirty="0" smtClean="0">
            <a:solidFill>
              <a:schemeClr val="tx2">
                <a:lumMod val="50000"/>
              </a:schemeClr>
            </a:solidFill>
            <a:latin typeface="Arial"/>
            <a:cs typeface="Arial"/>
          </a:endParaRPr>
        </a:p>
        <a:p>
          <a:pPr algn="l"/>
          <a:r>
            <a:rPr lang="en-US" sz="850" dirty="0" smtClean="0">
              <a:solidFill>
                <a:schemeClr val="tx2">
                  <a:lumMod val="50000"/>
                </a:schemeClr>
              </a:solidFill>
              <a:latin typeface="Arial"/>
              <a:cs typeface="Arial"/>
            </a:rPr>
            <a:t>	- Achieving positive public 		  perception is another incentive</a:t>
          </a:r>
          <a:endParaRPr lang="en-GB" sz="850" dirty="0" smtClean="0">
            <a:solidFill>
              <a:schemeClr val="tx2">
                <a:lumMod val="50000"/>
              </a:schemeClr>
            </a:solidFill>
            <a:latin typeface="Arial"/>
            <a:cs typeface="Arial"/>
          </a:endParaRPr>
        </a:p>
        <a:p>
          <a:pPr algn="l"/>
          <a:r>
            <a:rPr lang="en-US" sz="850" b="1" dirty="0" smtClean="0">
              <a:solidFill>
                <a:schemeClr val="tx2">
                  <a:lumMod val="50000"/>
                </a:schemeClr>
              </a:solidFill>
              <a:latin typeface="Arial"/>
              <a:cs typeface="Arial"/>
            </a:rPr>
            <a:t>3. Isolated situations where ZLD is the only possible alternative</a:t>
          </a:r>
          <a:endParaRPr lang="en-GB" sz="850" b="1" dirty="0" smtClean="0">
            <a:solidFill>
              <a:schemeClr val="tx2">
                <a:lumMod val="50000"/>
              </a:schemeClr>
            </a:solidFill>
            <a:latin typeface="Arial"/>
            <a:cs typeface="Arial"/>
          </a:endParaRPr>
        </a:p>
        <a:p>
          <a:pPr algn="l"/>
          <a:r>
            <a:rPr lang="en-US" sz="850" dirty="0" smtClean="0">
              <a:solidFill>
                <a:schemeClr val="tx2">
                  <a:lumMod val="50000"/>
                </a:schemeClr>
              </a:solidFill>
              <a:latin typeface="Arial"/>
              <a:cs typeface="Arial"/>
            </a:rPr>
            <a:t>- Forced by regulation and/or limited options due to location</a:t>
          </a:r>
          <a:endParaRPr lang="en-US" sz="850" dirty="0">
            <a:solidFill>
              <a:schemeClr val="tx2">
                <a:lumMod val="50000"/>
              </a:schemeClr>
            </a:solidFill>
            <a:latin typeface="Arial"/>
            <a:cs typeface="Arial"/>
          </a:endParaRPr>
        </a:p>
      </dgm:t>
    </dgm:pt>
    <dgm:pt modelId="{88C645E1-5500-C848-9198-56111007381F}" type="parTrans" cxnId="{D52E5FB4-48E7-C841-86AE-70A5AAD24203}">
      <dgm:prSet/>
      <dgm:spPr/>
      <dgm:t>
        <a:bodyPr/>
        <a:lstStyle/>
        <a:p>
          <a:endParaRPr lang="en-US"/>
        </a:p>
      </dgm:t>
    </dgm:pt>
    <dgm:pt modelId="{3E8A7B77-A4DB-7049-BCFD-BD1B335D4A0A}" type="sibTrans" cxnId="{D52E5FB4-48E7-C841-86AE-70A5AAD24203}">
      <dgm:prSet/>
      <dgm:spPr/>
      <dgm:t>
        <a:bodyPr/>
        <a:lstStyle/>
        <a:p>
          <a:endParaRPr lang="en-US"/>
        </a:p>
      </dgm:t>
    </dgm:pt>
    <dgm:pt modelId="{EB32F258-5F1D-4E4B-AE4C-4127E703386A}">
      <dgm:prSet phldrT="[Text]" custT="1">
        <dgm:style>
          <a:lnRef idx="2">
            <a:schemeClr val="accent1">
              <a:shade val="50000"/>
            </a:schemeClr>
          </a:lnRef>
          <a:fillRef idx="1">
            <a:schemeClr val="accent1"/>
          </a:fillRef>
          <a:effectRef idx="0">
            <a:schemeClr val="accent1"/>
          </a:effectRef>
          <a:fontRef idx="minor">
            <a:schemeClr val="lt1"/>
          </a:fontRef>
        </dgm:style>
      </dgm:prSet>
      <dgm:spPr>
        <a:solidFill>
          <a:schemeClr val="accent1">
            <a:lumMod val="40000"/>
            <a:lumOff val="60000"/>
          </a:schemeClr>
        </a:solidFill>
        <a:ln>
          <a:noFill/>
        </a:ln>
      </dgm:spPr>
      <dgm:t>
        <a:bodyPr/>
        <a:lstStyle/>
        <a:p>
          <a:pPr algn="l"/>
          <a:r>
            <a:rPr lang="en-US" sz="900" dirty="0" smtClean="0">
              <a:solidFill>
                <a:schemeClr val="tx2">
                  <a:lumMod val="50000"/>
                </a:schemeClr>
              </a:solidFill>
              <a:latin typeface="Arial"/>
              <a:cs typeface="Arial"/>
            </a:rPr>
            <a:t>1. (Real - for implementation) High profit industries can afford the high costs of ZLD </a:t>
          </a:r>
          <a:endParaRPr lang="en-GB" sz="900" dirty="0" smtClean="0">
            <a:solidFill>
              <a:schemeClr val="tx2">
                <a:lumMod val="50000"/>
              </a:schemeClr>
            </a:solidFill>
            <a:latin typeface="Arial"/>
            <a:cs typeface="Arial"/>
          </a:endParaRPr>
        </a:p>
        <a:p>
          <a:pPr algn="l"/>
          <a:r>
            <a:rPr lang="en-US" sz="900" dirty="0" smtClean="0">
              <a:solidFill>
                <a:schemeClr val="tx2">
                  <a:lumMod val="50000"/>
                </a:schemeClr>
              </a:solidFill>
              <a:latin typeface="Arial"/>
              <a:cs typeface="Arial"/>
            </a:rPr>
            <a:t>2. (Real – for cost reduction) modular design, direct contact heat transfer, one-step evaporation/crystallization, higher recovery initial RO or EDR</a:t>
          </a:r>
          <a:endParaRPr lang="en-GB" sz="900" dirty="0" smtClean="0">
            <a:solidFill>
              <a:schemeClr val="tx2">
                <a:lumMod val="50000"/>
              </a:schemeClr>
            </a:solidFill>
            <a:latin typeface="Arial"/>
            <a:cs typeface="Arial"/>
          </a:endParaRPr>
        </a:p>
        <a:p>
          <a:pPr algn="l"/>
          <a:r>
            <a:rPr lang="en-US" sz="900" dirty="0" smtClean="0">
              <a:solidFill>
                <a:schemeClr val="tx2">
                  <a:lumMod val="50000"/>
                </a:schemeClr>
              </a:solidFill>
              <a:latin typeface="Arial"/>
              <a:cs typeface="Arial"/>
            </a:rPr>
            <a:t>3. (Perceived - for companies pursuing a marketplace) The promise of new and expanding markets </a:t>
          </a:r>
          <a:endParaRPr lang="en-GB" sz="900" dirty="0" smtClean="0">
            <a:solidFill>
              <a:schemeClr val="tx2">
                <a:lumMod val="50000"/>
              </a:schemeClr>
            </a:solidFill>
            <a:latin typeface="Arial"/>
            <a:cs typeface="Arial"/>
          </a:endParaRPr>
        </a:p>
        <a:p>
          <a:pPr algn="l"/>
          <a:r>
            <a:rPr lang="en-US" sz="900" dirty="0" smtClean="0">
              <a:solidFill>
                <a:schemeClr val="tx2">
                  <a:lumMod val="50000"/>
                </a:schemeClr>
              </a:solidFill>
              <a:latin typeface="Arial"/>
              <a:cs typeface="Arial"/>
            </a:rPr>
            <a:t>4. (Perceived - for companies pursuing a marketplace) The potential for cost reduction and realizing a competitive edge relative to conventional systems</a:t>
          </a:r>
          <a:endParaRPr lang="en-US" sz="900" dirty="0">
            <a:solidFill>
              <a:schemeClr val="tx2">
                <a:lumMod val="50000"/>
              </a:schemeClr>
            </a:solidFill>
            <a:latin typeface="Arial"/>
            <a:cs typeface="Arial"/>
          </a:endParaRPr>
        </a:p>
      </dgm:t>
    </dgm:pt>
    <dgm:pt modelId="{0BDC9115-DBA8-4747-9A24-81622987AC6B}" type="parTrans" cxnId="{04EE3C64-BF2E-444E-85BB-6BADADC83F69}">
      <dgm:prSet/>
      <dgm:spPr/>
      <dgm:t>
        <a:bodyPr/>
        <a:lstStyle/>
        <a:p>
          <a:endParaRPr lang="en-US"/>
        </a:p>
      </dgm:t>
    </dgm:pt>
    <dgm:pt modelId="{BD4DA7C7-0998-3A43-B05A-8AEF297D1181}" type="sibTrans" cxnId="{04EE3C64-BF2E-444E-85BB-6BADADC83F69}">
      <dgm:prSet/>
      <dgm:spPr/>
      <dgm:t>
        <a:bodyPr/>
        <a:lstStyle/>
        <a:p>
          <a:endParaRPr lang="en-US"/>
        </a:p>
      </dgm:t>
    </dgm:pt>
    <dgm:pt modelId="{FE062F17-FA79-4D42-93AE-DDAAD7FA7E2A}">
      <dgm:prSet phldrT="[Text]" custT="1">
        <dgm:style>
          <a:lnRef idx="2">
            <a:schemeClr val="accent1">
              <a:shade val="50000"/>
            </a:schemeClr>
          </a:lnRef>
          <a:fillRef idx="1">
            <a:schemeClr val="accent1"/>
          </a:fillRef>
          <a:effectRef idx="0">
            <a:schemeClr val="accent1"/>
          </a:effectRef>
          <a:fontRef idx="minor">
            <a:schemeClr val="lt1"/>
          </a:fontRef>
        </dgm:style>
      </dgm:prSet>
      <dgm:spPr>
        <a:solidFill>
          <a:schemeClr val="accent1">
            <a:lumMod val="40000"/>
            <a:lumOff val="60000"/>
          </a:schemeClr>
        </a:solidFill>
        <a:ln>
          <a:noFill/>
        </a:ln>
      </dgm:spPr>
      <dgm:t>
        <a:bodyPr/>
        <a:lstStyle/>
        <a:p>
          <a:pPr algn="l"/>
          <a:r>
            <a:rPr lang="en-GB" sz="900" b="1" dirty="0" smtClean="0">
              <a:solidFill>
                <a:schemeClr val="bg2">
                  <a:lumMod val="10000"/>
                </a:schemeClr>
              </a:solidFill>
              <a:latin typeface="Arial"/>
              <a:cs typeface="Arial"/>
            </a:rPr>
            <a:t>1. </a:t>
          </a:r>
          <a:r>
            <a:rPr lang="en-US" sz="900" b="1" dirty="0" smtClean="0">
              <a:solidFill>
                <a:schemeClr val="tx2">
                  <a:lumMod val="50000"/>
                </a:schemeClr>
              </a:solidFill>
              <a:latin typeface="Arial"/>
              <a:cs typeface="Arial"/>
            </a:rPr>
            <a:t>High cost</a:t>
          </a:r>
        </a:p>
        <a:p>
          <a:pPr algn="l"/>
          <a:endParaRPr lang="en-GB" sz="900" dirty="0" smtClean="0">
            <a:solidFill>
              <a:schemeClr val="tx2">
                <a:lumMod val="50000"/>
              </a:schemeClr>
            </a:solidFill>
            <a:latin typeface="Arial"/>
            <a:cs typeface="Arial"/>
          </a:endParaRPr>
        </a:p>
        <a:p>
          <a:pPr algn="l"/>
          <a:r>
            <a:rPr lang="en-US" sz="900" b="1" dirty="0" smtClean="0">
              <a:solidFill>
                <a:schemeClr val="tx2">
                  <a:lumMod val="50000"/>
                </a:schemeClr>
              </a:solidFill>
              <a:latin typeface="Arial"/>
              <a:cs typeface="Arial"/>
            </a:rPr>
            <a:t>2. Industry inertia </a:t>
          </a:r>
          <a:r>
            <a:rPr lang="en-US" sz="900" dirty="0" smtClean="0">
              <a:solidFill>
                <a:schemeClr val="tx2">
                  <a:lumMod val="50000"/>
                </a:schemeClr>
              </a:solidFill>
              <a:latin typeface="Arial"/>
              <a:cs typeface="Arial"/>
            </a:rPr>
            <a:t>(reluctance to implement alternatives with limited track record)</a:t>
          </a:r>
        </a:p>
        <a:p>
          <a:pPr algn="l"/>
          <a:endParaRPr lang="en-GB" sz="900" dirty="0" smtClean="0">
            <a:solidFill>
              <a:schemeClr val="tx2">
                <a:lumMod val="50000"/>
              </a:schemeClr>
            </a:solidFill>
            <a:latin typeface="Arial"/>
            <a:cs typeface="Arial"/>
          </a:endParaRPr>
        </a:p>
        <a:p>
          <a:pPr algn="l"/>
          <a:r>
            <a:rPr lang="en-US" sz="900" b="1" dirty="0" smtClean="0">
              <a:solidFill>
                <a:schemeClr val="tx2">
                  <a:lumMod val="50000"/>
                </a:schemeClr>
              </a:solidFill>
              <a:latin typeface="Arial"/>
              <a:cs typeface="Arial"/>
            </a:rPr>
            <a:t>3. Challenge </a:t>
          </a:r>
          <a:r>
            <a:rPr lang="en-US" sz="900" dirty="0" smtClean="0">
              <a:solidFill>
                <a:schemeClr val="tx2">
                  <a:lumMod val="50000"/>
                </a:schemeClr>
              </a:solidFill>
              <a:latin typeface="Arial"/>
              <a:cs typeface="Arial"/>
            </a:rPr>
            <a:t>for new companies to provide treatment solutions rather than just a new single technology</a:t>
          </a:r>
          <a:endParaRPr lang="en-US" sz="900" dirty="0">
            <a:solidFill>
              <a:schemeClr val="tx2">
                <a:lumMod val="50000"/>
              </a:schemeClr>
            </a:solidFill>
            <a:latin typeface="Arial"/>
            <a:cs typeface="Arial"/>
          </a:endParaRPr>
        </a:p>
      </dgm:t>
    </dgm:pt>
    <dgm:pt modelId="{6A3A6684-E7E2-DE43-9207-AB93E5A5F1FF}" type="parTrans" cxnId="{AFD5177B-917D-624C-8903-FFF8493E2077}">
      <dgm:prSet/>
      <dgm:spPr/>
      <dgm:t>
        <a:bodyPr/>
        <a:lstStyle/>
        <a:p>
          <a:endParaRPr lang="en-US"/>
        </a:p>
      </dgm:t>
    </dgm:pt>
    <dgm:pt modelId="{04CCAAED-D88D-7345-8EDF-B4AB2324C5DC}" type="sibTrans" cxnId="{AFD5177B-917D-624C-8903-FFF8493E2077}">
      <dgm:prSet/>
      <dgm:spPr/>
      <dgm:t>
        <a:bodyPr/>
        <a:lstStyle/>
        <a:p>
          <a:endParaRPr lang="en-US"/>
        </a:p>
      </dgm:t>
    </dgm:pt>
    <dgm:pt modelId="{C470EE04-FFD3-5C46-A7AA-91DE332A1900}">
      <dgm:prSet phldrT="[Text]" custT="1">
        <dgm:style>
          <a:lnRef idx="2">
            <a:schemeClr val="accent1">
              <a:shade val="50000"/>
            </a:schemeClr>
          </a:lnRef>
          <a:fillRef idx="1">
            <a:schemeClr val="accent1"/>
          </a:fillRef>
          <a:effectRef idx="0">
            <a:schemeClr val="accent1"/>
          </a:effectRef>
          <a:fontRef idx="minor">
            <a:schemeClr val="lt1"/>
          </a:fontRef>
        </dgm:style>
      </dgm:prSet>
      <dgm:spPr>
        <a:solidFill>
          <a:schemeClr val="accent1">
            <a:lumMod val="40000"/>
            <a:lumOff val="60000"/>
          </a:schemeClr>
        </a:solidFill>
        <a:ln>
          <a:noFill/>
        </a:ln>
      </dgm:spPr>
      <dgm:t>
        <a:bodyPr/>
        <a:lstStyle/>
        <a:p>
          <a:pPr marL="0" marR="0" indent="0" algn="l" defTabSz="914400" eaLnBrk="1" fontAlgn="auto" latinLnBrk="0" hangingPunct="1">
            <a:lnSpc>
              <a:spcPct val="100000"/>
            </a:lnSpc>
            <a:spcBef>
              <a:spcPts val="0"/>
            </a:spcBef>
            <a:spcAft>
              <a:spcPts val="0"/>
            </a:spcAft>
            <a:buClrTx/>
            <a:buSzTx/>
            <a:buFontTx/>
            <a:buNone/>
            <a:tabLst/>
            <a:defRPr/>
          </a:pPr>
          <a:r>
            <a:rPr lang="en-US" sz="900" dirty="0" smtClean="0">
              <a:solidFill>
                <a:schemeClr val="tx2">
                  <a:lumMod val="50000"/>
                </a:schemeClr>
              </a:solidFill>
              <a:latin typeface="Arial"/>
              <a:cs typeface="Arial"/>
            </a:rPr>
            <a:t>1. High pressure and high recovery RO (and ED-based and ED-RO) systems</a:t>
          </a:r>
        </a:p>
        <a:p>
          <a:pPr marL="0" marR="0" indent="0" algn="l" defTabSz="914400" eaLnBrk="1" fontAlgn="auto" latinLnBrk="0" hangingPunct="1">
            <a:lnSpc>
              <a:spcPct val="100000"/>
            </a:lnSpc>
            <a:spcBef>
              <a:spcPts val="0"/>
            </a:spcBef>
            <a:spcAft>
              <a:spcPts val="0"/>
            </a:spcAft>
            <a:buClrTx/>
            <a:buSzTx/>
            <a:buFontTx/>
            <a:buNone/>
            <a:tabLst/>
            <a:defRPr/>
          </a:pPr>
          <a:endParaRPr lang="en-GB" sz="900" dirty="0" smtClean="0">
            <a:solidFill>
              <a:schemeClr val="tx2">
                <a:lumMod val="50000"/>
              </a:schemeClr>
            </a:solidFill>
            <a:latin typeface="Arial"/>
            <a:cs typeface="Arial"/>
          </a:endParaRPr>
        </a:p>
        <a:p>
          <a:pPr marL="0" indent="0" algn="l" defTabSz="914400">
            <a:lnSpc>
              <a:spcPct val="100000"/>
            </a:lnSpc>
            <a:spcBef>
              <a:spcPts val="0"/>
            </a:spcBef>
            <a:spcAft>
              <a:spcPts val="0"/>
            </a:spcAft>
            <a:buNone/>
          </a:pPr>
          <a:r>
            <a:rPr lang="en-US" sz="900" dirty="0" smtClean="0">
              <a:solidFill>
                <a:schemeClr val="tx2">
                  <a:lumMod val="50000"/>
                </a:schemeClr>
              </a:solidFill>
              <a:latin typeface="Arial"/>
              <a:cs typeface="Arial"/>
            </a:rPr>
            <a:t>2. Single step evaporator crystallization systems</a:t>
          </a:r>
        </a:p>
        <a:p>
          <a:pPr marL="0" indent="0" algn="l" defTabSz="914400">
            <a:lnSpc>
              <a:spcPct val="100000"/>
            </a:lnSpc>
            <a:spcBef>
              <a:spcPts val="0"/>
            </a:spcBef>
            <a:spcAft>
              <a:spcPts val="0"/>
            </a:spcAft>
            <a:buNone/>
          </a:pPr>
          <a:endParaRPr lang="en-GB" sz="900" dirty="0" smtClean="0">
            <a:solidFill>
              <a:schemeClr val="tx2">
                <a:lumMod val="50000"/>
              </a:schemeClr>
            </a:solidFill>
            <a:latin typeface="Arial"/>
            <a:cs typeface="Arial"/>
          </a:endParaRPr>
        </a:p>
        <a:p>
          <a:pPr marL="0" indent="0" algn="l" defTabSz="914400">
            <a:lnSpc>
              <a:spcPct val="100000"/>
            </a:lnSpc>
            <a:spcBef>
              <a:spcPts val="0"/>
            </a:spcBef>
            <a:spcAft>
              <a:spcPts val="0"/>
            </a:spcAft>
            <a:buNone/>
          </a:pPr>
          <a:r>
            <a:rPr lang="en-US" sz="900" dirty="0" smtClean="0">
              <a:solidFill>
                <a:schemeClr val="tx2">
                  <a:lumMod val="50000"/>
                </a:schemeClr>
              </a:solidFill>
              <a:latin typeface="Arial"/>
              <a:cs typeface="Arial"/>
            </a:rPr>
            <a:t>3. Companies offering full treatment solutions not just a technology step</a:t>
          </a:r>
          <a:endParaRPr lang="en-US" sz="900" dirty="0">
            <a:solidFill>
              <a:schemeClr val="tx2">
                <a:lumMod val="50000"/>
              </a:schemeClr>
            </a:solidFill>
            <a:latin typeface="Arial"/>
            <a:cs typeface="Arial"/>
          </a:endParaRPr>
        </a:p>
      </dgm:t>
    </dgm:pt>
    <dgm:pt modelId="{E650530C-783D-E245-B12F-3BA1C14C2B53}" type="parTrans" cxnId="{76AB1A8E-4355-3547-A8E7-84CDC1EE635C}">
      <dgm:prSet/>
      <dgm:spPr/>
      <dgm:t>
        <a:bodyPr/>
        <a:lstStyle/>
        <a:p>
          <a:endParaRPr lang="en-US"/>
        </a:p>
      </dgm:t>
    </dgm:pt>
    <dgm:pt modelId="{978D5872-879B-F141-888F-B42D15495443}" type="sibTrans" cxnId="{76AB1A8E-4355-3547-A8E7-84CDC1EE635C}">
      <dgm:prSet/>
      <dgm:spPr/>
      <dgm:t>
        <a:bodyPr/>
        <a:lstStyle/>
        <a:p>
          <a:endParaRPr lang="en-US"/>
        </a:p>
      </dgm:t>
    </dgm:pt>
    <dgm:pt modelId="{4B1FFD79-F1DC-9143-A391-450D40E21C56}" type="pres">
      <dgm:prSet presAssocID="{FC8296EF-DA29-5A48-96F7-380D9EAADD66}" presName="matrix" presStyleCnt="0">
        <dgm:presLayoutVars>
          <dgm:chMax val="1"/>
          <dgm:dir/>
          <dgm:resizeHandles val="exact"/>
        </dgm:presLayoutVars>
      </dgm:prSet>
      <dgm:spPr/>
      <dgm:t>
        <a:bodyPr/>
        <a:lstStyle/>
        <a:p>
          <a:endParaRPr lang="en-US"/>
        </a:p>
      </dgm:t>
    </dgm:pt>
    <dgm:pt modelId="{D1AFEE95-F114-904C-A59D-C2FA055C04AC}" type="pres">
      <dgm:prSet presAssocID="{FC8296EF-DA29-5A48-96F7-380D9EAADD66}" presName="diamond" presStyleLbl="bgShp" presStyleIdx="0" presStyleCnt="1">
        <dgm:style>
          <a:lnRef idx="2">
            <a:schemeClr val="accent2">
              <a:shade val="50000"/>
            </a:schemeClr>
          </a:lnRef>
          <a:fillRef idx="1">
            <a:schemeClr val="accent2"/>
          </a:fillRef>
          <a:effectRef idx="0">
            <a:schemeClr val="accent2"/>
          </a:effectRef>
          <a:fontRef idx="minor">
            <a:schemeClr val="lt1"/>
          </a:fontRef>
        </dgm:style>
      </dgm:prSet>
      <dgm:spPr>
        <a:solidFill>
          <a:schemeClr val="accent2">
            <a:lumMod val="20000"/>
            <a:lumOff val="80000"/>
          </a:schemeClr>
        </a:solidFill>
        <a:ln>
          <a:noFill/>
        </a:ln>
      </dgm:spPr>
    </dgm:pt>
    <dgm:pt modelId="{B7243C3C-4991-4A48-AD8C-334260E7B20A}" type="pres">
      <dgm:prSet presAssocID="{FC8296EF-DA29-5A48-96F7-380D9EAADD66}" presName="quad1" presStyleLbl="node1" presStyleIdx="0" presStyleCnt="4">
        <dgm:presLayoutVars>
          <dgm:chMax val="0"/>
          <dgm:chPref val="0"/>
          <dgm:bulletEnabled val="1"/>
        </dgm:presLayoutVars>
      </dgm:prSet>
      <dgm:spPr/>
      <dgm:t>
        <a:bodyPr/>
        <a:lstStyle/>
        <a:p>
          <a:endParaRPr lang="en-US"/>
        </a:p>
      </dgm:t>
    </dgm:pt>
    <dgm:pt modelId="{8A037448-43F9-EE4C-BD1C-816EFC1C39E3}" type="pres">
      <dgm:prSet presAssocID="{FC8296EF-DA29-5A48-96F7-380D9EAADD66}" presName="quad2" presStyleLbl="node1" presStyleIdx="1" presStyleCnt="4">
        <dgm:presLayoutVars>
          <dgm:chMax val="0"/>
          <dgm:chPref val="0"/>
          <dgm:bulletEnabled val="1"/>
        </dgm:presLayoutVars>
      </dgm:prSet>
      <dgm:spPr/>
      <dgm:t>
        <a:bodyPr/>
        <a:lstStyle/>
        <a:p>
          <a:endParaRPr lang="en-US"/>
        </a:p>
      </dgm:t>
    </dgm:pt>
    <dgm:pt modelId="{4FAB5981-72C8-E247-A2C3-0B2FA56F8FFD}" type="pres">
      <dgm:prSet presAssocID="{FC8296EF-DA29-5A48-96F7-380D9EAADD66}" presName="quad3" presStyleLbl="node1" presStyleIdx="2" presStyleCnt="4">
        <dgm:presLayoutVars>
          <dgm:chMax val="0"/>
          <dgm:chPref val="0"/>
          <dgm:bulletEnabled val="1"/>
        </dgm:presLayoutVars>
      </dgm:prSet>
      <dgm:spPr/>
      <dgm:t>
        <a:bodyPr/>
        <a:lstStyle/>
        <a:p>
          <a:endParaRPr lang="en-US"/>
        </a:p>
      </dgm:t>
    </dgm:pt>
    <dgm:pt modelId="{CB553763-0D3D-2B4D-B1C4-E4F28B3FB320}" type="pres">
      <dgm:prSet presAssocID="{FC8296EF-DA29-5A48-96F7-380D9EAADD66}" presName="quad4" presStyleLbl="node1" presStyleIdx="3" presStyleCnt="4">
        <dgm:presLayoutVars>
          <dgm:chMax val="0"/>
          <dgm:chPref val="0"/>
          <dgm:bulletEnabled val="1"/>
        </dgm:presLayoutVars>
      </dgm:prSet>
      <dgm:spPr/>
      <dgm:t>
        <a:bodyPr/>
        <a:lstStyle/>
        <a:p>
          <a:endParaRPr lang="en-US"/>
        </a:p>
      </dgm:t>
    </dgm:pt>
  </dgm:ptLst>
  <dgm:cxnLst>
    <dgm:cxn modelId="{76AB1A8E-4355-3547-A8E7-84CDC1EE635C}" srcId="{FC8296EF-DA29-5A48-96F7-380D9EAADD66}" destId="{C470EE04-FFD3-5C46-A7AA-91DE332A1900}" srcOrd="3" destOrd="0" parTransId="{E650530C-783D-E245-B12F-3BA1C14C2B53}" sibTransId="{978D5872-879B-F141-888F-B42D15495443}"/>
    <dgm:cxn modelId="{AFD5177B-917D-624C-8903-FFF8493E2077}" srcId="{FC8296EF-DA29-5A48-96F7-380D9EAADD66}" destId="{FE062F17-FA79-4D42-93AE-DDAAD7FA7E2A}" srcOrd="2" destOrd="0" parTransId="{6A3A6684-E7E2-DE43-9207-AB93E5A5F1FF}" sibTransId="{04CCAAED-D88D-7345-8EDF-B4AB2324C5DC}"/>
    <dgm:cxn modelId="{DEFA09A0-7405-624E-9686-53DB949E9B95}" type="presOf" srcId="{C470EE04-FFD3-5C46-A7AA-91DE332A1900}" destId="{CB553763-0D3D-2B4D-B1C4-E4F28B3FB320}" srcOrd="0" destOrd="0" presId="urn:microsoft.com/office/officeart/2005/8/layout/matrix3"/>
    <dgm:cxn modelId="{D52E5FB4-48E7-C841-86AE-70A5AAD24203}" srcId="{FC8296EF-DA29-5A48-96F7-380D9EAADD66}" destId="{59320044-6D62-3C49-8545-3663DD341904}" srcOrd="0" destOrd="0" parTransId="{88C645E1-5500-C848-9198-56111007381F}" sibTransId="{3E8A7B77-A4DB-7049-BCFD-BD1B335D4A0A}"/>
    <dgm:cxn modelId="{4036C00F-8FA1-7743-8340-5BE106D83B50}" type="presOf" srcId="{EB32F258-5F1D-4E4B-AE4C-4127E703386A}" destId="{8A037448-43F9-EE4C-BD1C-816EFC1C39E3}" srcOrd="0" destOrd="0" presId="urn:microsoft.com/office/officeart/2005/8/layout/matrix3"/>
    <dgm:cxn modelId="{C614B555-D233-1544-A9C5-02DBEF038EDA}" type="presOf" srcId="{FC8296EF-DA29-5A48-96F7-380D9EAADD66}" destId="{4B1FFD79-F1DC-9143-A391-450D40E21C56}" srcOrd="0" destOrd="0" presId="urn:microsoft.com/office/officeart/2005/8/layout/matrix3"/>
    <dgm:cxn modelId="{23096054-F297-6B40-8B95-649AA51B2C43}" type="presOf" srcId="{59320044-6D62-3C49-8545-3663DD341904}" destId="{B7243C3C-4991-4A48-AD8C-334260E7B20A}" srcOrd="0" destOrd="0" presId="urn:microsoft.com/office/officeart/2005/8/layout/matrix3"/>
    <dgm:cxn modelId="{4B483AFB-BA7C-654C-8406-655BAF946FB8}" type="presOf" srcId="{FE062F17-FA79-4D42-93AE-DDAAD7FA7E2A}" destId="{4FAB5981-72C8-E247-A2C3-0B2FA56F8FFD}" srcOrd="0" destOrd="0" presId="urn:microsoft.com/office/officeart/2005/8/layout/matrix3"/>
    <dgm:cxn modelId="{04EE3C64-BF2E-444E-85BB-6BADADC83F69}" srcId="{FC8296EF-DA29-5A48-96F7-380D9EAADD66}" destId="{EB32F258-5F1D-4E4B-AE4C-4127E703386A}" srcOrd="1" destOrd="0" parTransId="{0BDC9115-DBA8-4747-9A24-81622987AC6B}" sibTransId="{BD4DA7C7-0998-3A43-B05A-8AEF297D1181}"/>
    <dgm:cxn modelId="{C01207C5-DC42-5441-8E7B-243F04BA5D8B}" type="presParOf" srcId="{4B1FFD79-F1DC-9143-A391-450D40E21C56}" destId="{D1AFEE95-F114-904C-A59D-C2FA055C04AC}" srcOrd="0" destOrd="0" presId="urn:microsoft.com/office/officeart/2005/8/layout/matrix3"/>
    <dgm:cxn modelId="{84E6095A-83A7-484E-8628-1A127D96DCF2}" type="presParOf" srcId="{4B1FFD79-F1DC-9143-A391-450D40E21C56}" destId="{B7243C3C-4991-4A48-AD8C-334260E7B20A}" srcOrd="1" destOrd="0" presId="urn:microsoft.com/office/officeart/2005/8/layout/matrix3"/>
    <dgm:cxn modelId="{D0BE5AA8-F2B1-A240-BE99-723BE58C97B7}" type="presParOf" srcId="{4B1FFD79-F1DC-9143-A391-450D40E21C56}" destId="{8A037448-43F9-EE4C-BD1C-816EFC1C39E3}" srcOrd="2" destOrd="0" presId="urn:microsoft.com/office/officeart/2005/8/layout/matrix3"/>
    <dgm:cxn modelId="{B79A109D-211E-A145-A30B-97A715EBEC2D}" type="presParOf" srcId="{4B1FFD79-F1DC-9143-A391-450D40E21C56}" destId="{4FAB5981-72C8-E247-A2C3-0B2FA56F8FFD}" srcOrd="3" destOrd="0" presId="urn:microsoft.com/office/officeart/2005/8/layout/matrix3"/>
    <dgm:cxn modelId="{D3DCCE47-1878-A148-9ED8-E1812354C553}" type="presParOf" srcId="{4B1FFD79-F1DC-9143-A391-450D40E21C56}" destId="{CB553763-0D3D-2B4D-B1C4-E4F28B3FB320}"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C8296EF-DA29-5A48-96F7-380D9EAADD66}" type="doc">
      <dgm:prSet loTypeId="urn:microsoft.com/office/officeart/2005/8/layout/matrix3" loCatId="" qsTypeId="urn:microsoft.com/office/officeart/2005/8/quickstyle/simple4" qsCatId="simple" csTypeId="urn:microsoft.com/office/officeart/2005/8/colors/accent1_2" csCatId="accent1" phldr="1"/>
      <dgm:spPr/>
      <dgm:t>
        <a:bodyPr/>
        <a:lstStyle/>
        <a:p>
          <a:endParaRPr lang="en-US"/>
        </a:p>
      </dgm:t>
    </dgm:pt>
    <dgm:pt modelId="{59320044-6D62-3C49-8545-3663DD341904}">
      <dgm:prSet phldrT="[Text]" custT="1">
        <dgm:style>
          <a:lnRef idx="2">
            <a:schemeClr val="accent1">
              <a:shade val="50000"/>
            </a:schemeClr>
          </a:lnRef>
          <a:fillRef idx="1">
            <a:schemeClr val="accent1"/>
          </a:fillRef>
          <a:effectRef idx="0">
            <a:schemeClr val="accent1"/>
          </a:effectRef>
          <a:fontRef idx="minor">
            <a:schemeClr val="lt1"/>
          </a:fontRef>
        </dgm:style>
      </dgm:prSet>
      <dgm:spPr>
        <a:solidFill>
          <a:schemeClr val="accent1">
            <a:lumMod val="40000"/>
            <a:lumOff val="60000"/>
          </a:schemeClr>
        </a:solidFill>
        <a:ln>
          <a:noFill/>
        </a:ln>
      </dgm:spPr>
      <dgm:t>
        <a:bodyPr/>
        <a:lstStyle/>
        <a:p>
          <a:pPr algn="l">
            <a:lnSpc>
              <a:spcPct val="100000"/>
            </a:lnSpc>
          </a:pPr>
          <a:r>
            <a:rPr lang="en-US" sz="850" dirty="0" smtClean="0">
              <a:solidFill>
                <a:schemeClr val="tx2">
                  <a:lumMod val="50000"/>
                </a:schemeClr>
              </a:solidFill>
              <a:latin typeface="Arial"/>
              <a:cs typeface="Arial"/>
            </a:rPr>
            <a:t>1. Lack of available municipal infrastructure</a:t>
          </a:r>
          <a:endParaRPr lang="en-GB" sz="850" dirty="0" smtClean="0">
            <a:solidFill>
              <a:schemeClr val="tx2">
                <a:lumMod val="50000"/>
              </a:schemeClr>
            </a:solidFill>
            <a:latin typeface="Arial"/>
            <a:cs typeface="Arial"/>
          </a:endParaRPr>
        </a:p>
        <a:p>
          <a:pPr algn="l">
            <a:lnSpc>
              <a:spcPct val="100000"/>
            </a:lnSpc>
          </a:pPr>
          <a:r>
            <a:rPr lang="en-US" sz="850" dirty="0" smtClean="0">
              <a:solidFill>
                <a:schemeClr val="tx2">
                  <a:lumMod val="50000"/>
                </a:schemeClr>
              </a:solidFill>
              <a:latin typeface="Arial"/>
              <a:cs typeface="Arial"/>
            </a:rPr>
            <a:t>2. Water scarcity limiting availability of permission to take water</a:t>
          </a:r>
          <a:endParaRPr lang="en-GB" sz="850" dirty="0" smtClean="0">
            <a:solidFill>
              <a:schemeClr val="tx2">
                <a:lumMod val="50000"/>
              </a:schemeClr>
            </a:solidFill>
            <a:latin typeface="Arial"/>
            <a:cs typeface="Arial"/>
          </a:endParaRPr>
        </a:p>
        <a:p>
          <a:pPr algn="l">
            <a:lnSpc>
              <a:spcPct val="100000"/>
            </a:lnSpc>
          </a:pPr>
          <a:r>
            <a:rPr lang="en-US" sz="850" dirty="0" smtClean="0">
              <a:solidFill>
                <a:schemeClr val="tx2">
                  <a:lumMod val="50000"/>
                </a:schemeClr>
              </a:solidFill>
              <a:latin typeface="Arial"/>
              <a:cs typeface="Arial"/>
            </a:rPr>
            <a:t>3. Desire to recover resources (nutrients, metals, energy, water, etc.) from wastewater</a:t>
          </a:r>
          <a:endParaRPr lang="en-GB" sz="850" dirty="0" smtClean="0">
            <a:solidFill>
              <a:schemeClr val="tx2">
                <a:lumMod val="50000"/>
              </a:schemeClr>
            </a:solidFill>
            <a:latin typeface="Arial"/>
            <a:cs typeface="Arial"/>
          </a:endParaRPr>
        </a:p>
        <a:p>
          <a:pPr algn="l">
            <a:lnSpc>
              <a:spcPct val="100000"/>
            </a:lnSpc>
          </a:pPr>
          <a:r>
            <a:rPr lang="en-US" sz="850" dirty="0" smtClean="0">
              <a:solidFill>
                <a:schemeClr val="tx2">
                  <a:lumMod val="50000"/>
                </a:schemeClr>
              </a:solidFill>
              <a:latin typeface="Arial"/>
              <a:cs typeface="Arial"/>
            </a:rPr>
            <a:t>4. Physical and financial hurdles to rehabilitating ageing water/wastewater infrastructure</a:t>
          </a:r>
          <a:endParaRPr lang="en-GB" sz="850" dirty="0" smtClean="0">
            <a:solidFill>
              <a:schemeClr val="tx2">
                <a:lumMod val="50000"/>
              </a:schemeClr>
            </a:solidFill>
            <a:latin typeface="Arial"/>
            <a:cs typeface="Arial"/>
          </a:endParaRPr>
        </a:p>
        <a:p>
          <a:pPr algn="l">
            <a:lnSpc>
              <a:spcPct val="100000"/>
            </a:lnSpc>
          </a:pPr>
          <a:r>
            <a:rPr lang="en-US" sz="850" dirty="0" smtClean="0">
              <a:solidFill>
                <a:schemeClr val="tx2">
                  <a:lumMod val="50000"/>
                </a:schemeClr>
              </a:solidFill>
              <a:latin typeface="Arial"/>
              <a:cs typeface="Arial"/>
            </a:rPr>
            <a:t>5. Emerging economies leap-frogging 20</a:t>
          </a:r>
          <a:r>
            <a:rPr lang="en-US" sz="850" baseline="30000" dirty="0" smtClean="0">
              <a:solidFill>
                <a:schemeClr val="tx2">
                  <a:lumMod val="50000"/>
                </a:schemeClr>
              </a:solidFill>
              <a:latin typeface="Arial"/>
              <a:cs typeface="Arial"/>
            </a:rPr>
            <a:t>th</a:t>
          </a:r>
          <a:r>
            <a:rPr lang="en-US" sz="850" dirty="0" smtClean="0">
              <a:solidFill>
                <a:schemeClr val="tx2">
                  <a:lumMod val="50000"/>
                </a:schemeClr>
              </a:solidFill>
              <a:latin typeface="Arial"/>
              <a:cs typeface="Arial"/>
            </a:rPr>
            <a:t> Century solutions</a:t>
          </a:r>
          <a:endParaRPr lang="en-GB" sz="850" dirty="0" smtClean="0">
            <a:solidFill>
              <a:schemeClr val="tx2">
                <a:lumMod val="50000"/>
              </a:schemeClr>
            </a:solidFill>
            <a:latin typeface="Arial"/>
            <a:cs typeface="Arial"/>
          </a:endParaRPr>
        </a:p>
        <a:p>
          <a:pPr algn="l">
            <a:lnSpc>
              <a:spcPct val="100000"/>
            </a:lnSpc>
          </a:pPr>
          <a:r>
            <a:rPr lang="en-US" sz="850" dirty="0" smtClean="0">
              <a:solidFill>
                <a:schemeClr val="tx2">
                  <a:lumMod val="50000"/>
                </a:schemeClr>
              </a:solidFill>
              <a:latin typeface="Arial"/>
              <a:cs typeface="Arial"/>
            </a:rPr>
            <a:t>6. Need to pre-treat industrial wastewater for either resource recovery or to satisfy discharge regulations </a:t>
          </a:r>
          <a:endParaRPr lang="en-US" sz="850" dirty="0">
            <a:solidFill>
              <a:schemeClr val="tx2">
                <a:lumMod val="50000"/>
              </a:schemeClr>
            </a:solidFill>
            <a:latin typeface="Arial"/>
            <a:cs typeface="Arial"/>
          </a:endParaRPr>
        </a:p>
      </dgm:t>
    </dgm:pt>
    <dgm:pt modelId="{88C645E1-5500-C848-9198-56111007381F}" type="parTrans" cxnId="{D52E5FB4-48E7-C841-86AE-70A5AAD24203}">
      <dgm:prSet/>
      <dgm:spPr/>
      <dgm:t>
        <a:bodyPr/>
        <a:lstStyle/>
        <a:p>
          <a:endParaRPr lang="en-US"/>
        </a:p>
      </dgm:t>
    </dgm:pt>
    <dgm:pt modelId="{3E8A7B77-A4DB-7049-BCFD-BD1B335D4A0A}" type="sibTrans" cxnId="{D52E5FB4-48E7-C841-86AE-70A5AAD24203}">
      <dgm:prSet/>
      <dgm:spPr/>
      <dgm:t>
        <a:bodyPr/>
        <a:lstStyle/>
        <a:p>
          <a:endParaRPr lang="en-US"/>
        </a:p>
      </dgm:t>
    </dgm:pt>
    <dgm:pt modelId="{EB32F258-5F1D-4E4B-AE4C-4127E703386A}">
      <dgm:prSet phldrT="[Text]" custT="1">
        <dgm:style>
          <a:lnRef idx="2">
            <a:schemeClr val="accent1">
              <a:shade val="50000"/>
            </a:schemeClr>
          </a:lnRef>
          <a:fillRef idx="1">
            <a:schemeClr val="accent1"/>
          </a:fillRef>
          <a:effectRef idx="0">
            <a:schemeClr val="accent1"/>
          </a:effectRef>
          <a:fontRef idx="minor">
            <a:schemeClr val="lt1"/>
          </a:fontRef>
        </dgm:style>
      </dgm:prSet>
      <dgm:spPr>
        <a:solidFill>
          <a:schemeClr val="accent1">
            <a:lumMod val="40000"/>
            <a:lumOff val="60000"/>
          </a:schemeClr>
        </a:solidFill>
        <a:ln>
          <a:noFill/>
        </a:ln>
      </dgm:spPr>
      <dgm:t>
        <a:bodyPr/>
        <a:lstStyle/>
        <a:p>
          <a:pPr algn="l">
            <a:lnSpc>
              <a:spcPct val="100000"/>
            </a:lnSpc>
          </a:pPr>
          <a:r>
            <a:rPr lang="en-US" sz="850" dirty="0" smtClean="0">
              <a:solidFill>
                <a:schemeClr val="tx2">
                  <a:lumMod val="50000"/>
                </a:schemeClr>
              </a:solidFill>
              <a:latin typeface="Arial"/>
              <a:cs typeface="Arial"/>
            </a:rPr>
            <a:t>1. Availability of reliable, robust and affordable technologies to achieve safe, cost-effective on-site treatment</a:t>
          </a:r>
          <a:endParaRPr lang="en-GB" sz="850" dirty="0" smtClean="0">
            <a:solidFill>
              <a:schemeClr val="tx2">
                <a:lumMod val="50000"/>
              </a:schemeClr>
            </a:solidFill>
            <a:latin typeface="Arial"/>
            <a:cs typeface="Arial"/>
          </a:endParaRPr>
        </a:p>
        <a:p>
          <a:pPr algn="l">
            <a:lnSpc>
              <a:spcPct val="100000"/>
            </a:lnSpc>
          </a:pPr>
          <a:r>
            <a:rPr lang="en-US" sz="850" dirty="0" smtClean="0">
              <a:solidFill>
                <a:schemeClr val="tx2">
                  <a:lumMod val="50000"/>
                </a:schemeClr>
              </a:solidFill>
              <a:latin typeface="Arial"/>
              <a:cs typeface="Arial"/>
            </a:rPr>
            <a:t>2. Removing the mystery around “advanced” technologies such as MBR, electro-coagulation, advanced oxidation, etc.</a:t>
          </a:r>
          <a:endParaRPr lang="en-GB" sz="850" dirty="0" smtClean="0">
            <a:solidFill>
              <a:schemeClr val="tx2">
                <a:lumMod val="50000"/>
              </a:schemeClr>
            </a:solidFill>
            <a:latin typeface="Arial"/>
            <a:cs typeface="Arial"/>
          </a:endParaRPr>
        </a:p>
        <a:p>
          <a:pPr algn="l">
            <a:lnSpc>
              <a:spcPct val="100000"/>
            </a:lnSpc>
          </a:pPr>
          <a:r>
            <a:rPr lang="en-US" sz="850" dirty="0" smtClean="0">
              <a:solidFill>
                <a:schemeClr val="tx2">
                  <a:lumMod val="50000"/>
                </a:schemeClr>
              </a:solidFill>
              <a:latin typeface="Arial"/>
              <a:cs typeface="Arial"/>
            </a:rPr>
            <a:t>3. Externally-financed (lease, rental) options</a:t>
          </a:r>
          <a:endParaRPr lang="en-GB" sz="850" dirty="0" smtClean="0">
            <a:solidFill>
              <a:schemeClr val="tx2">
                <a:lumMod val="50000"/>
              </a:schemeClr>
            </a:solidFill>
            <a:latin typeface="Arial"/>
            <a:cs typeface="Arial"/>
          </a:endParaRPr>
        </a:p>
        <a:p>
          <a:pPr algn="l">
            <a:lnSpc>
              <a:spcPct val="100000"/>
            </a:lnSpc>
          </a:pPr>
          <a:r>
            <a:rPr lang="en-US" sz="850" dirty="0" smtClean="0">
              <a:solidFill>
                <a:schemeClr val="tx2">
                  <a:lumMod val="50000"/>
                </a:schemeClr>
              </a:solidFill>
              <a:latin typeface="Arial"/>
              <a:cs typeface="Arial"/>
            </a:rPr>
            <a:t>4. Plug ‘n Play Modular Systems</a:t>
          </a:r>
          <a:endParaRPr lang="en-GB" sz="850" dirty="0" smtClean="0">
            <a:solidFill>
              <a:schemeClr val="tx2">
                <a:lumMod val="50000"/>
              </a:schemeClr>
            </a:solidFill>
            <a:latin typeface="Arial"/>
            <a:cs typeface="Arial"/>
          </a:endParaRPr>
        </a:p>
        <a:p>
          <a:pPr algn="l">
            <a:lnSpc>
              <a:spcPct val="100000"/>
            </a:lnSpc>
          </a:pPr>
          <a:r>
            <a:rPr lang="en-US" sz="850" dirty="0" smtClean="0">
              <a:solidFill>
                <a:schemeClr val="tx2">
                  <a:lumMod val="50000"/>
                </a:schemeClr>
              </a:solidFill>
              <a:latin typeface="Arial"/>
              <a:cs typeface="Arial"/>
            </a:rPr>
            <a:t>5. Remote Sensing and IoT Connectivity</a:t>
          </a:r>
          <a:endParaRPr lang="en-US" sz="850" dirty="0">
            <a:solidFill>
              <a:schemeClr val="tx2">
                <a:lumMod val="50000"/>
              </a:schemeClr>
            </a:solidFill>
            <a:latin typeface="Arial"/>
            <a:cs typeface="Arial"/>
          </a:endParaRPr>
        </a:p>
      </dgm:t>
    </dgm:pt>
    <dgm:pt modelId="{0BDC9115-DBA8-4747-9A24-81622987AC6B}" type="parTrans" cxnId="{04EE3C64-BF2E-444E-85BB-6BADADC83F69}">
      <dgm:prSet/>
      <dgm:spPr/>
      <dgm:t>
        <a:bodyPr/>
        <a:lstStyle/>
        <a:p>
          <a:endParaRPr lang="en-US"/>
        </a:p>
      </dgm:t>
    </dgm:pt>
    <dgm:pt modelId="{BD4DA7C7-0998-3A43-B05A-8AEF297D1181}" type="sibTrans" cxnId="{04EE3C64-BF2E-444E-85BB-6BADADC83F69}">
      <dgm:prSet/>
      <dgm:spPr/>
      <dgm:t>
        <a:bodyPr/>
        <a:lstStyle/>
        <a:p>
          <a:endParaRPr lang="en-US"/>
        </a:p>
      </dgm:t>
    </dgm:pt>
    <dgm:pt modelId="{FE062F17-FA79-4D42-93AE-DDAAD7FA7E2A}">
      <dgm:prSet phldrT="[Text]" custT="1">
        <dgm:style>
          <a:lnRef idx="2">
            <a:schemeClr val="accent1">
              <a:shade val="50000"/>
            </a:schemeClr>
          </a:lnRef>
          <a:fillRef idx="1">
            <a:schemeClr val="accent1"/>
          </a:fillRef>
          <a:effectRef idx="0">
            <a:schemeClr val="accent1"/>
          </a:effectRef>
          <a:fontRef idx="minor">
            <a:schemeClr val="lt1"/>
          </a:fontRef>
        </dgm:style>
      </dgm:prSet>
      <dgm:spPr>
        <a:solidFill>
          <a:schemeClr val="accent1">
            <a:lumMod val="40000"/>
            <a:lumOff val="60000"/>
          </a:schemeClr>
        </a:solidFill>
        <a:ln>
          <a:noFill/>
        </a:ln>
      </dgm:spPr>
      <dgm:t>
        <a:bodyPr/>
        <a:lstStyle/>
        <a:p>
          <a:pPr algn="l">
            <a:lnSpc>
              <a:spcPct val="100000"/>
            </a:lnSpc>
          </a:pPr>
          <a:r>
            <a:rPr lang="en-US" sz="850" dirty="0" smtClean="0">
              <a:solidFill>
                <a:schemeClr val="tx2">
                  <a:lumMod val="50000"/>
                </a:schemeClr>
              </a:solidFill>
              <a:latin typeface="Arial"/>
              <a:cs typeface="Arial"/>
            </a:rPr>
            <a:t>1. Excessive conservatism of influencers</a:t>
          </a:r>
          <a:endParaRPr lang="en-GB" sz="850" dirty="0" smtClean="0">
            <a:solidFill>
              <a:schemeClr val="tx2">
                <a:lumMod val="50000"/>
              </a:schemeClr>
            </a:solidFill>
            <a:latin typeface="Arial"/>
            <a:cs typeface="Arial"/>
          </a:endParaRPr>
        </a:p>
        <a:p>
          <a:pPr algn="l">
            <a:lnSpc>
              <a:spcPct val="100000"/>
            </a:lnSpc>
          </a:pPr>
          <a:r>
            <a:rPr lang="en-US" sz="850" dirty="0" smtClean="0">
              <a:solidFill>
                <a:schemeClr val="tx2">
                  <a:lumMod val="50000"/>
                </a:schemeClr>
              </a:solidFill>
              <a:latin typeface="Arial"/>
              <a:cs typeface="Arial"/>
            </a:rPr>
            <a:t>2. Hesitance of regulators to accept and approve innovative options</a:t>
          </a:r>
          <a:endParaRPr lang="en-GB" sz="850" dirty="0" smtClean="0">
            <a:solidFill>
              <a:schemeClr val="tx2">
                <a:lumMod val="50000"/>
              </a:schemeClr>
            </a:solidFill>
            <a:latin typeface="Arial"/>
            <a:cs typeface="Arial"/>
          </a:endParaRPr>
        </a:p>
        <a:p>
          <a:pPr algn="l">
            <a:lnSpc>
              <a:spcPct val="100000"/>
            </a:lnSpc>
          </a:pPr>
          <a:r>
            <a:rPr lang="en-US" sz="850" dirty="0" smtClean="0">
              <a:solidFill>
                <a:schemeClr val="tx2">
                  <a:lumMod val="50000"/>
                </a:schemeClr>
              </a:solidFill>
              <a:latin typeface="Arial"/>
              <a:cs typeface="Arial"/>
            </a:rPr>
            <a:t>3. Less-than-perfect track record of past, poorly designed, constructed and/or operated package plants </a:t>
          </a:r>
          <a:endParaRPr lang="en-GB" sz="850" dirty="0" smtClean="0">
            <a:solidFill>
              <a:schemeClr val="tx2">
                <a:lumMod val="50000"/>
              </a:schemeClr>
            </a:solidFill>
            <a:latin typeface="Arial"/>
            <a:cs typeface="Arial"/>
          </a:endParaRPr>
        </a:p>
        <a:p>
          <a:pPr algn="l">
            <a:lnSpc>
              <a:spcPct val="100000"/>
            </a:lnSpc>
          </a:pPr>
          <a:r>
            <a:rPr lang="en-US" sz="850" dirty="0" smtClean="0">
              <a:solidFill>
                <a:schemeClr val="tx2">
                  <a:lumMod val="50000"/>
                </a:schemeClr>
              </a:solidFill>
              <a:latin typeface="Arial"/>
              <a:cs typeface="Arial"/>
            </a:rPr>
            <a:t>4. Water pricing that is heavily subsidized, thereby hiding the true cost of water</a:t>
          </a:r>
          <a:endParaRPr lang="en-GB" sz="850" dirty="0" smtClean="0">
            <a:solidFill>
              <a:schemeClr val="tx2">
                <a:lumMod val="50000"/>
              </a:schemeClr>
            </a:solidFill>
            <a:latin typeface="Arial"/>
            <a:cs typeface="Arial"/>
          </a:endParaRPr>
        </a:p>
        <a:p>
          <a:pPr algn="l">
            <a:lnSpc>
              <a:spcPct val="100000"/>
            </a:lnSpc>
          </a:pPr>
          <a:r>
            <a:rPr lang="en-US" sz="850" dirty="0" smtClean="0">
              <a:solidFill>
                <a:schemeClr val="tx2">
                  <a:lumMod val="50000"/>
                </a:schemeClr>
              </a:solidFill>
              <a:latin typeface="Arial"/>
              <a:cs typeface="Arial"/>
            </a:rPr>
            <a:t>5. Regulations and permitting will need to change to accommodate localized/ densely-packed systems</a:t>
          </a:r>
          <a:endParaRPr lang="en-GB" sz="850" dirty="0" smtClean="0">
            <a:solidFill>
              <a:schemeClr val="tx2">
                <a:lumMod val="50000"/>
              </a:schemeClr>
            </a:solidFill>
            <a:latin typeface="Arial"/>
            <a:cs typeface="Arial"/>
          </a:endParaRPr>
        </a:p>
        <a:p>
          <a:pPr algn="l">
            <a:lnSpc>
              <a:spcPct val="100000"/>
            </a:lnSpc>
          </a:pPr>
          <a:r>
            <a:rPr lang="en-US" sz="850" dirty="0" smtClean="0">
              <a:solidFill>
                <a:schemeClr val="tx2">
                  <a:lumMod val="50000"/>
                </a:schemeClr>
              </a:solidFill>
              <a:latin typeface="Arial"/>
              <a:cs typeface="Arial"/>
            </a:rPr>
            <a:t>6. Hampered by issues around monitoring, maintenance and governance</a:t>
          </a:r>
          <a:endParaRPr lang="en-US" sz="850" dirty="0">
            <a:solidFill>
              <a:schemeClr val="tx2">
                <a:lumMod val="50000"/>
              </a:schemeClr>
            </a:solidFill>
            <a:latin typeface="Arial"/>
            <a:cs typeface="Arial"/>
          </a:endParaRPr>
        </a:p>
      </dgm:t>
    </dgm:pt>
    <dgm:pt modelId="{6A3A6684-E7E2-DE43-9207-AB93E5A5F1FF}" type="parTrans" cxnId="{AFD5177B-917D-624C-8903-FFF8493E2077}">
      <dgm:prSet/>
      <dgm:spPr/>
      <dgm:t>
        <a:bodyPr/>
        <a:lstStyle/>
        <a:p>
          <a:endParaRPr lang="en-US"/>
        </a:p>
      </dgm:t>
    </dgm:pt>
    <dgm:pt modelId="{04CCAAED-D88D-7345-8EDF-B4AB2324C5DC}" type="sibTrans" cxnId="{AFD5177B-917D-624C-8903-FFF8493E2077}">
      <dgm:prSet/>
      <dgm:spPr/>
      <dgm:t>
        <a:bodyPr/>
        <a:lstStyle/>
        <a:p>
          <a:endParaRPr lang="en-US"/>
        </a:p>
      </dgm:t>
    </dgm:pt>
    <dgm:pt modelId="{C470EE04-FFD3-5C46-A7AA-91DE332A1900}">
      <dgm:prSet phldrT="[Text]" custT="1">
        <dgm:style>
          <a:lnRef idx="2">
            <a:schemeClr val="accent1">
              <a:shade val="50000"/>
            </a:schemeClr>
          </a:lnRef>
          <a:fillRef idx="1">
            <a:schemeClr val="accent1"/>
          </a:fillRef>
          <a:effectRef idx="0">
            <a:schemeClr val="accent1"/>
          </a:effectRef>
          <a:fontRef idx="minor">
            <a:schemeClr val="lt1"/>
          </a:fontRef>
        </dgm:style>
      </dgm:prSet>
      <dgm:spPr>
        <a:solidFill>
          <a:schemeClr val="accent1">
            <a:lumMod val="40000"/>
            <a:lumOff val="60000"/>
          </a:schemeClr>
        </a:solidFill>
        <a:ln>
          <a:noFill/>
        </a:ln>
      </dgm:spPr>
      <dgm:t>
        <a:bodyPr/>
        <a:lstStyle/>
        <a:p>
          <a:pPr marL="0" marR="0" indent="0" algn="l" defTabSz="914400" eaLnBrk="1" fontAlgn="auto" latinLnBrk="0" hangingPunct="1">
            <a:lnSpc>
              <a:spcPct val="100000"/>
            </a:lnSpc>
            <a:spcBef>
              <a:spcPts val="0"/>
            </a:spcBef>
            <a:spcAft>
              <a:spcPts val="0"/>
            </a:spcAft>
            <a:buClrTx/>
            <a:buSzTx/>
            <a:buFontTx/>
            <a:buNone/>
            <a:tabLst/>
            <a:defRPr/>
          </a:pPr>
          <a:r>
            <a:rPr lang="en-US" sz="850" dirty="0" smtClean="0">
              <a:solidFill>
                <a:schemeClr val="tx2">
                  <a:lumMod val="50000"/>
                </a:schemeClr>
              </a:solidFill>
              <a:latin typeface="Arial"/>
              <a:cs typeface="Arial"/>
            </a:rPr>
            <a:t>1. Suppliers of simple, modular solutions that minimize need for operator intervention and maximize resource recovery</a:t>
          </a:r>
        </a:p>
        <a:p>
          <a:pPr marL="0" marR="0" indent="0" algn="l" defTabSz="914400" eaLnBrk="1" fontAlgn="auto" latinLnBrk="0" hangingPunct="1">
            <a:lnSpc>
              <a:spcPct val="100000"/>
            </a:lnSpc>
            <a:spcBef>
              <a:spcPts val="0"/>
            </a:spcBef>
            <a:spcAft>
              <a:spcPts val="0"/>
            </a:spcAft>
            <a:buClrTx/>
            <a:buSzTx/>
            <a:buFontTx/>
            <a:buNone/>
            <a:tabLst/>
            <a:defRPr/>
          </a:pPr>
          <a:endParaRPr lang="en-GB" sz="850" dirty="0" smtClean="0">
            <a:solidFill>
              <a:schemeClr val="tx2">
                <a:lumMod val="50000"/>
              </a:schemeClr>
            </a:solidFill>
            <a:latin typeface="Arial"/>
            <a:cs typeface="Arial"/>
          </a:endParaRPr>
        </a:p>
        <a:p>
          <a:pPr marL="0" indent="0" algn="l" defTabSz="914400">
            <a:lnSpc>
              <a:spcPct val="100000"/>
            </a:lnSpc>
            <a:spcBef>
              <a:spcPts val="0"/>
            </a:spcBef>
            <a:spcAft>
              <a:spcPts val="0"/>
            </a:spcAft>
            <a:buNone/>
          </a:pPr>
          <a:r>
            <a:rPr lang="en-US" sz="850" dirty="0" smtClean="0">
              <a:solidFill>
                <a:schemeClr val="tx2">
                  <a:lumMod val="50000"/>
                </a:schemeClr>
              </a:solidFill>
              <a:latin typeface="Arial"/>
              <a:cs typeface="Arial"/>
            </a:rPr>
            <a:t>2. Suppliers of solutions that leverage alternative financial models, such as lease/rental systems, resource harvesting and valorization, water energy purchase agreements (WEPA)</a:t>
          </a:r>
          <a:endParaRPr lang="en-US" sz="850" dirty="0">
            <a:solidFill>
              <a:schemeClr val="tx2">
                <a:lumMod val="50000"/>
              </a:schemeClr>
            </a:solidFill>
            <a:latin typeface="Arial"/>
            <a:cs typeface="Arial"/>
          </a:endParaRPr>
        </a:p>
      </dgm:t>
    </dgm:pt>
    <dgm:pt modelId="{E650530C-783D-E245-B12F-3BA1C14C2B53}" type="parTrans" cxnId="{76AB1A8E-4355-3547-A8E7-84CDC1EE635C}">
      <dgm:prSet/>
      <dgm:spPr/>
      <dgm:t>
        <a:bodyPr/>
        <a:lstStyle/>
        <a:p>
          <a:endParaRPr lang="en-US"/>
        </a:p>
      </dgm:t>
    </dgm:pt>
    <dgm:pt modelId="{978D5872-879B-F141-888F-B42D15495443}" type="sibTrans" cxnId="{76AB1A8E-4355-3547-A8E7-84CDC1EE635C}">
      <dgm:prSet/>
      <dgm:spPr/>
      <dgm:t>
        <a:bodyPr/>
        <a:lstStyle/>
        <a:p>
          <a:endParaRPr lang="en-US"/>
        </a:p>
      </dgm:t>
    </dgm:pt>
    <dgm:pt modelId="{4B1FFD79-F1DC-9143-A391-450D40E21C56}" type="pres">
      <dgm:prSet presAssocID="{FC8296EF-DA29-5A48-96F7-380D9EAADD66}" presName="matrix" presStyleCnt="0">
        <dgm:presLayoutVars>
          <dgm:chMax val="1"/>
          <dgm:dir/>
          <dgm:resizeHandles val="exact"/>
        </dgm:presLayoutVars>
      </dgm:prSet>
      <dgm:spPr/>
      <dgm:t>
        <a:bodyPr/>
        <a:lstStyle/>
        <a:p>
          <a:endParaRPr lang="en-US"/>
        </a:p>
      </dgm:t>
    </dgm:pt>
    <dgm:pt modelId="{D1AFEE95-F114-904C-A59D-C2FA055C04AC}" type="pres">
      <dgm:prSet presAssocID="{FC8296EF-DA29-5A48-96F7-380D9EAADD66}" presName="diamond" presStyleLbl="bgShp" presStyleIdx="0" presStyleCnt="1">
        <dgm:style>
          <a:lnRef idx="2">
            <a:schemeClr val="accent2">
              <a:shade val="50000"/>
            </a:schemeClr>
          </a:lnRef>
          <a:fillRef idx="1">
            <a:schemeClr val="accent2"/>
          </a:fillRef>
          <a:effectRef idx="0">
            <a:schemeClr val="accent2"/>
          </a:effectRef>
          <a:fontRef idx="minor">
            <a:schemeClr val="lt1"/>
          </a:fontRef>
        </dgm:style>
      </dgm:prSet>
      <dgm:spPr>
        <a:solidFill>
          <a:schemeClr val="accent2">
            <a:lumMod val="20000"/>
            <a:lumOff val="80000"/>
          </a:schemeClr>
        </a:solidFill>
        <a:ln>
          <a:noFill/>
        </a:ln>
      </dgm:spPr>
    </dgm:pt>
    <dgm:pt modelId="{B7243C3C-4991-4A48-AD8C-334260E7B20A}" type="pres">
      <dgm:prSet presAssocID="{FC8296EF-DA29-5A48-96F7-380D9EAADD66}" presName="quad1" presStyleLbl="node1" presStyleIdx="0" presStyleCnt="4">
        <dgm:presLayoutVars>
          <dgm:chMax val="0"/>
          <dgm:chPref val="0"/>
          <dgm:bulletEnabled val="1"/>
        </dgm:presLayoutVars>
      </dgm:prSet>
      <dgm:spPr/>
      <dgm:t>
        <a:bodyPr/>
        <a:lstStyle/>
        <a:p>
          <a:endParaRPr lang="en-US"/>
        </a:p>
      </dgm:t>
    </dgm:pt>
    <dgm:pt modelId="{8A037448-43F9-EE4C-BD1C-816EFC1C39E3}" type="pres">
      <dgm:prSet presAssocID="{FC8296EF-DA29-5A48-96F7-380D9EAADD66}" presName="quad2" presStyleLbl="node1" presStyleIdx="1" presStyleCnt="4">
        <dgm:presLayoutVars>
          <dgm:chMax val="0"/>
          <dgm:chPref val="0"/>
          <dgm:bulletEnabled val="1"/>
        </dgm:presLayoutVars>
      </dgm:prSet>
      <dgm:spPr/>
      <dgm:t>
        <a:bodyPr/>
        <a:lstStyle/>
        <a:p>
          <a:endParaRPr lang="en-US"/>
        </a:p>
      </dgm:t>
    </dgm:pt>
    <dgm:pt modelId="{4FAB5981-72C8-E247-A2C3-0B2FA56F8FFD}" type="pres">
      <dgm:prSet presAssocID="{FC8296EF-DA29-5A48-96F7-380D9EAADD66}" presName="quad3" presStyleLbl="node1" presStyleIdx="2" presStyleCnt="4">
        <dgm:presLayoutVars>
          <dgm:chMax val="0"/>
          <dgm:chPref val="0"/>
          <dgm:bulletEnabled val="1"/>
        </dgm:presLayoutVars>
      </dgm:prSet>
      <dgm:spPr/>
      <dgm:t>
        <a:bodyPr/>
        <a:lstStyle/>
        <a:p>
          <a:endParaRPr lang="en-US"/>
        </a:p>
      </dgm:t>
    </dgm:pt>
    <dgm:pt modelId="{CB553763-0D3D-2B4D-B1C4-E4F28B3FB320}" type="pres">
      <dgm:prSet presAssocID="{FC8296EF-DA29-5A48-96F7-380D9EAADD66}" presName="quad4" presStyleLbl="node1" presStyleIdx="3" presStyleCnt="4">
        <dgm:presLayoutVars>
          <dgm:chMax val="0"/>
          <dgm:chPref val="0"/>
          <dgm:bulletEnabled val="1"/>
        </dgm:presLayoutVars>
      </dgm:prSet>
      <dgm:spPr/>
      <dgm:t>
        <a:bodyPr/>
        <a:lstStyle/>
        <a:p>
          <a:endParaRPr lang="en-US"/>
        </a:p>
      </dgm:t>
    </dgm:pt>
  </dgm:ptLst>
  <dgm:cxnLst>
    <dgm:cxn modelId="{04EE3C64-BF2E-444E-85BB-6BADADC83F69}" srcId="{FC8296EF-DA29-5A48-96F7-380D9EAADD66}" destId="{EB32F258-5F1D-4E4B-AE4C-4127E703386A}" srcOrd="1" destOrd="0" parTransId="{0BDC9115-DBA8-4747-9A24-81622987AC6B}" sibTransId="{BD4DA7C7-0998-3A43-B05A-8AEF297D1181}"/>
    <dgm:cxn modelId="{1D73247A-191E-1140-8E7D-1DF33A914786}" type="presOf" srcId="{FE062F17-FA79-4D42-93AE-DDAAD7FA7E2A}" destId="{4FAB5981-72C8-E247-A2C3-0B2FA56F8FFD}" srcOrd="0" destOrd="0" presId="urn:microsoft.com/office/officeart/2005/8/layout/matrix3"/>
    <dgm:cxn modelId="{F3B17953-5CDB-4843-ABED-1B4F50464D91}" type="presOf" srcId="{59320044-6D62-3C49-8545-3663DD341904}" destId="{B7243C3C-4991-4A48-AD8C-334260E7B20A}" srcOrd="0" destOrd="0" presId="urn:microsoft.com/office/officeart/2005/8/layout/matrix3"/>
    <dgm:cxn modelId="{17702A00-7C05-454A-8D7B-B32BDA22B009}" type="presOf" srcId="{C470EE04-FFD3-5C46-A7AA-91DE332A1900}" destId="{CB553763-0D3D-2B4D-B1C4-E4F28B3FB320}" srcOrd="0" destOrd="0" presId="urn:microsoft.com/office/officeart/2005/8/layout/matrix3"/>
    <dgm:cxn modelId="{76AB1A8E-4355-3547-A8E7-84CDC1EE635C}" srcId="{FC8296EF-DA29-5A48-96F7-380D9EAADD66}" destId="{C470EE04-FFD3-5C46-A7AA-91DE332A1900}" srcOrd="3" destOrd="0" parTransId="{E650530C-783D-E245-B12F-3BA1C14C2B53}" sibTransId="{978D5872-879B-F141-888F-B42D15495443}"/>
    <dgm:cxn modelId="{D52E5FB4-48E7-C841-86AE-70A5AAD24203}" srcId="{FC8296EF-DA29-5A48-96F7-380D9EAADD66}" destId="{59320044-6D62-3C49-8545-3663DD341904}" srcOrd="0" destOrd="0" parTransId="{88C645E1-5500-C848-9198-56111007381F}" sibTransId="{3E8A7B77-A4DB-7049-BCFD-BD1B335D4A0A}"/>
    <dgm:cxn modelId="{FFAD58C3-934C-BA40-BB6F-E2918C4BB30F}" type="presOf" srcId="{FC8296EF-DA29-5A48-96F7-380D9EAADD66}" destId="{4B1FFD79-F1DC-9143-A391-450D40E21C56}" srcOrd="0" destOrd="0" presId="urn:microsoft.com/office/officeart/2005/8/layout/matrix3"/>
    <dgm:cxn modelId="{2F17B118-DC0F-3847-9F12-582FD7B7087F}" type="presOf" srcId="{EB32F258-5F1D-4E4B-AE4C-4127E703386A}" destId="{8A037448-43F9-EE4C-BD1C-816EFC1C39E3}" srcOrd="0" destOrd="0" presId="urn:microsoft.com/office/officeart/2005/8/layout/matrix3"/>
    <dgm:cxn modelId="{AFD5177B-917D-624C-8903-FFF8493E2077}" srcId="{FC8296EF-DA29-5A48-96F7-380D9EAADD66}" destId="{FE062F17-FA79-4D42-93AE-DDAAD7FA7E2A}" srcOrd="2" destOrd="0" parTransId="{6A3A6684-E7E2-DE43-9207-AB93E5A5F1FF}" sibTransId="{04CCAAED-D88D-7345-8EDF-B4AB2324C5DC}"/>
    <dgm:cxn modelId="{2ED5A1D1-857C-A649-8773-66545D21B003}" type="presParOf" srcId="{4B1FFD79-F1DC-9143-A391-450D40E21C56}" destId="{D1AFEE95-F114-904C-A59D-C2FA055C04AC}" srcOrd="0" destOrd="0" presId="urn:microsoft.com/office/officeart/2005/8/layout/matrix3"/>
    <dgm:cxn modelId="{D436BDF3-BF29-194F-8AAE-3ADEEC1B1D46}" type="presParOf" srcId="{4B1FFD79-F1DC-9143-A391-450D40E21C56}" destId="{B7243C3C-4991-4A48-AD8C-334260E7B20A}" srcOrd="1" destOrd="0" presId="urn:microsoft.com/office/officeart/2005/8/layout/matrix3"/>
    <dgm:cxn modelId="{0C3973CF-5884-0246-83F7-66D962C4FEAE}" type="presParOf" srcId="{4B1FFD79-F1DC-9143-A391-450D40E21C56}" destId="{8A037448-43F9-EE4C-BD1C-816EFC1C39E3}" srcOrd="2" destOrd="0" presId="urn:microsoft.com/office/officeart/2005/8/layout/matrix3"/>
    <dgm:cxn modelId="{649C688A-AE29-0C4C-8DB8-4E61831F0156}" type="presParOf" srcId="{4B1FFD79-F1DC-9143-A391-450D40E21C56}" destId="{4FAB5981-72C8-E247-A2C3-0B2FA56F8FFD}" srcOrd="3" destOrd="0" presId="urn:microsoft.com/office/officeart/2005/8/layout/matrix3"/>
    <dgm:cxn modelId="{660DF655-BD25-E643-98FD-28453D71AE64}" type="presParOf" srcId="{4B1FFD79-F1DC-9143-A391-450D40E21C56}" destId="{CB553763-0D3D-2B4D-B1C4-E4F28B3FB320}"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C8296EF-DA29-5A48-96F7-380D9EAADD66}" type="doc">
      <dgm:prSet loTypeId="urn:microsoft.com/office/officeart/2005/8/layout/matrix3" loCatId="" qsTypeId="urn:microsoft.com/office/officeart/2005/8/quickstyle/simple4" qsCatId="simple" csTypeId="urn:microsoft.com/office/officeart/2005/8/colors/accent1_2" csCatId="accent1" phldr="1"/>
      <dgm:spPr/>
      <dgm:t>
        <a:bodyPr/>
        <a:lstStyle/>
        <a:p>
          <a:endParaRPr lang="en-US"/>
        </a:p>
      </dgm:t>
    </dgm:pt>
    <dgm:pt modelId="{59320044-6D62-3C49-8545-3663DD341904}">
      <dgm:prSet phldrT="[Text]" custT="1">
        <dgm:style>
          <a:lnRef idx="2">
            <a:schemeClr val="accent1">
              <a:shade val="50000"/>
            </a:schemeClr>
          </a:lnRef>
          <a:fillRef idx="1">
            <a:schemeClr val="accent1"/>
          </a:fillRef>
          <a:effectRef idx="0">
            <a:schemeClr val="accent1"/>
          </a:effectRef>
          <a:fontRef idx="minor">
            <a:schemeClr val="lt1"/>
          </a:fontRef>
        </dgm:style>
      </dgm:prSet>
      <dgm:spPr>
        <a:solidFill>
          <a:schemeClr val="accent1">
            <a:lumMod val="40000"/>
            <a:lumOff val="60000"/>
          </a:schemeClr>
        </a:solidFill>
        <a:ln>
          <a:noFill/>
        </a:ln>
      </dgm:spPr>
      <dgm:t>
        <a:bodyPr/>
        <a:lstStyle/>
        <a:p>
          <a:pPr algn="l"/>
          <a:r>
            <a:rPr lang="en-US" sz="900" dirty="0" smtClean="0">
              <a:solidFill>
                <a:schemeClr val="tx2">
                  <a:lumMod val="50000"/>
                </a:schemeClr>
              </a:solidFill>
              <a:latin typeface="Arial"/>
              <a:cs typeface="Arial"/>
            </a:rPr>
            <a:t>The lack of robustness to “shock loads” in existing solutions is the primary driver towards new solutions, especially since industrial processes, particularly for food and beverage, are often susceptible to variability in flow quantity and strength. Additionally, some new technologies can address a wider temperature range and reduce solids generated. </a:t>
          </a:r>
          <a:endParaRPr lang="en-US" sz="900" dirty="0">
            <a:solidFill>
              <a:schemeClr val="tx2">
                <a:lumMod val="50000"/>
              </a:schemeClr>
            </a:solidFill>
            <a:latin typeface="Arial"/>
            <a:cs typeface="Arial"/>
          </a:endParaRPr>
        </a:p>
      </dgm:t>
    </dgm:pt>
    <dgm:pt modelId="{88C645E1-5500-C848-9198-56111007381F}" type="parTrans" cxnId="{D52E5FB4-48E7-C841-86AE-70A5AAD24203}">
      <dgm:prSet/>
      <dgm:spPr/>
      <dgm:t>
        <a:bodyPr/>
        <a:lstStyle/>
        <a:p>
          <a:endParaRPr lang="en-US"/>
        </a:p>
      </dgm:t>
    </dgm:pt>
    <dgm:pt modelId="{3E8A7B77-A4DB-7049-BCFD-BD1B335D4A0A}" type="sibTrans" cxnId="{D52E5FB4-48E7-C841-86AE-70A5AAD24203}">
      <dgm:prSet/>
      <dgm:spPr/>
      <dgm:t>
        <a:bodyPr/>
        <a:lstStyle/>
        <a:p>
          <a:endParaRPr lang="en-US"/>
        </a:p>
      </dgm:t>
    </dgm:pt>
    <dgm:pt modelId="{EB32F258-5F1D-4E4B-AE4C-4127E703386A}">
      <dgm:prSet phldrT="[Text]" custT="1">
        <dgm:style>
          <a:lnRef idx="2">
            <a:schemeClr val="accent1">
              <a:shade val="50000"/>
            </a:schemeClr>
          </a:lnRef>
          <a:fillRef idx="1">
            <a:schemeClr val="accent1"/>
          </a:fillRef>
          <a:effectRef idx="0">
            <a:schemeClr val="accent1"/>
          </a:effectRef>
          <a:fontRef idx="minor">
            <a:schemeClr val="lt1"/>
          </a:fontRef>
        </dgm:style>
      </dgm:prSet>
      <dgm:spPr>
        <a:solidFill>
          <a:schemeClr val="accent1">
            <a:lumMod val="40000"/>
            <a:lumOff val="60000"/>
          </a:schemeClr>
        </a:solidFill>
        <a:ln>
          <a:noFill/>
        </a:ln>
      </dgm:spPr>
      <dgm:t>
        <a:bodyPr/>
        <a:lstStyle/>
        <a:p>
          <a:pPr algn="l"/>
          <a:r>
            <a:rPr lang="en-US" sz="900" dirty="0" smtClean="0">
              <a:solidFill>
                <a:schemeClr val="tx2">
                  <a:lumMod val="50000"/>
                </a:schemeClr>
              </a:solidFill>
              <a:latin typeface="Arial"/>
              <a:cs typeface="Arial"/>
            </a:rPr>
            <a:t>Goals for sustainability—including energy efficiency, water reuse, and reduced carbon footprint—can be drivers for some facilities to consider anaerobic alternatives.</a:t>
          </a:r>
          <a:endParaRPr lang="en-US" sz="900" dirty="0">
            <a:solidFill>
              <a:schemeClr val="tx2">
                <a:lumMod val="50000"/>
              </a:schemeClr>
            </a:solidFill>
            <a:latin typeface="Arial"/>
            <a:cs typeface="Arial"/>
          </a:endParaRPr>
        </a:p>
      </dgm:t>
    </dgm:pt>
    <dgm:pt modelId="{0BDC9115-DBA8-4747-9A24-81622987AC6B}" type="parTrans" cxnId="{04EE3C64-BF2E-444E-85BB-6BADADC83F69}">
      <dgm:prSet/>
      <dgm:spPr/>
      <dgm:t>
        <a:bodyPr/>
        <a:lstStyle/>
        <a:p>
          <a:endParaRPr lang="en-US"/>
        </a:p>
      </dgm:t>
    </dgm:pt>
    <dgm:pt modelId="{BD4DA7C7-0998-3A43-B05A-8AEF297D1181}" type="sibTrans" cxnId="{04EE3C64-BF2E-444E-85BB-6BADADC83F69}">
      <dgm:prSet/>
      <dgm:spPr/>
      <dgm:t>
        <a:bodyPr/>
        <a:lstStyle/>
        <a:p>
          <a:endParaRPr lang="en-US"/>
        </a:p>
      </dgm:t>
    </dgm:pt>
    <dgm:pt modelId="{FE062F17-FA79-4D42-93AE-DDAAD7FA7E2A}">
      <dgm:prSet phldrT="[Text]" custT="1">
        <dgm:style>
          <a:lnRef idx="2">
            <a:schemeClr val="accent1">
              <a:shade val="50000"/>
            </a:schemeClr>
          </a:lnRef>
          <a:fillRef idx="1">
            <a:schemeClr val="accent1"/>
          </a:fillRef>
          <a:effectRef idx="0">
            <a:schemeClr val="accent1"/>
          </a:effectRef>
          <a:fontRef idx="minor">
            <a:schemeClr val="lt1"/>
          </a:fontRef>
        </dgm:style>
      </dgm:prSet>
      <dgm:spPr>
        <a:solidFill>
          <a:schemeClr val="accent1">
            <a:lumMod val="40000"/>
            <a:lumOff val="60000"/>
          </a:schemeClr>
        </a:solidFill>
        <a:ln>
          <a:noFill/>
        </a:ln>
      </dgm:spPr>
      <dgm:t>
        <a:bodyPr/>
        <a:lstStyle/>
        <a:p>
          <a:r>
            <a:rPr lang="en-GB" sz="900" dirty="0" smtClean="0">
              <a:solidFill>
                <a:schemeClr val="tx2">
                  <a:lumMod val="50000"/>
                </a:schemeClr>
              </a:solidFill>
              <a:latin typeface="Arial"/>
              <a:cs typeface="Arial"/>
            </a:rPr>
            <a:t>With varying degrees of success, new innovations claim to address many of the disadvantages of conventional </a:t>
          </a:r>
          <a:r>
            <a:rPr lang="en-GB" sz="900" dirty="0" err="1" smtClean="0">
              <a:solidFill>
                <a:schemeClr val="tx2">
                  <a:lumMod val="50000"/>
                </a:schemeClr>
              </a:solidFill>
              <a:latin typeface="Arial"/>
              <a:cs typeface="Arial"/>
            </a:rPr>
            <a:t>AnT</a:t>
          </a:r>
          <a:r>
            <a:rPr lang="en-GB" sz="900" dirty="0" smtClean="0">
              <a:solidFill>
                <a:schemeClr val="tx2">
                  <a:lumMod val="50000"/>
                </a:schemeClr>
              </a:solidFill>
              <a:latin typeface="Arial"/>
              <a:cs typeface="Arial"/>
            </a:rPr>
            <a:t>, which can include: sensitivity to temperatures below 20</a:t>
          </a:r>
          <a:r>
            <a:rPr lang="en-GB" sz="900" b="1" i="0" dirty="0" smtClean="0">
              <a:solidFill>
                <a:schemeClr val="tx1"/>
              </a:solidFill>
              <a:latin typeface="Arial" panose="020B0604020202020204" pitchFamily="34" charset="0"/>
              <a:cs typeface="Arial" panose="020B0604020202020204" pitchFamily="34" charset="0"/>
            </a:rPr>
            <a:t>°</a:t>
          </a:r>
          <a:r>
            <a:rPr lang="en-GB" sz="900" b="0" i="0" dirty="0" smtClean="0">
              <a:solidFill>
                <a:schemeClr val="tx1"/>
              </a:solidFill>
              <a:latin typeface="Arial" panose="020B0604020202020204" pitchFamily="34" charset="0"/>
              <a:cs typeface="Arial" panose="020B0604020202020204" pitchFamily="34" charset="0"/>
            </a:rPr>
            <a:t>C</a:t>
          </a:r>
          <a:r>
            <a:rPr lang="en-GB" sz="900" dirty="0" smtClean="0">
              <a:solidFill>
                <a:schemeClr val="tx2">
                  <a:lumMod val="50000"/>
                </a:schemeClr>
              </a:solidFill>
              <a:latin typeface="Arial"/>
              <a:cs typeface="Arial"/>
            </a:rPr>
            <a:t>, lack of robustness, slower start-up times compared to aerobic treatment, and a requirement for tertiary treatment of aerobic polishing to meet final effluent quality. </a:t>
          </a:r>
        </a:p>
        <a:p>
          <a:endParaRPr lang="en-GB" sz="900" dirty="0" smtClean="0">
            <a:solidFill>
              <a:schemeClr val="tx2">
                <a:lumMod val="50000"/>
              </a:schemeClr>
            </a:solidFill>
            <a:latin typeface="Arial"/>
            <a:cs typeface="Arial"/>
          </a:endParaRPr>
        </a:p>
        <a:p>
          <a:pPr algn="l"/>
          <a:endParaRPr lang="en-US" sz="900" dirty="0">
            <a:solidFill>
              <a:schemeClr val="tx2">
                <a:lumMod val="50000"/>
              </a:schemeClr>
            </a:solidFill>
            <a:latin typeface="Arial"/>
            <a:cs typeface="Arial"/>
          </a:endParaRPr>
        </a:p>
      </dgm:t>
    </dgm:pt>
    <dgm:pt modelId="{6A3A6684-E7E2-DE43-9207-AB93E5A5F1FF}" type="parTrans" cxnId="{AFD5177B-917D-624C-8903-FFF8493E2077}">
      <dgm:prSet/>
      <dgm:spPr/>
      <dgm:t>
        <a:bodyPr/>
        <a:lstStyle/>
        <a:p>
          <a:endParaRPr lang="en-US"/>
        </a:p>
      </dgm:t>
    </dgm:pt>
    <dgm:pt modelId="{04CCAAED-D88D-7345-8EDF-B4AB2324C5DC}" type="sibTrans" cxnId="{AFD5177B-917D-624C-8903-FFF8493E2077}">
      <dgm:prSet/>
      <dgm:spPr/>
      <dgm:t>
        <a:bodyPr/>
        <a:lstStyle/>
        <a:p>
          <a:endParaRPr lang="en-US"/>
        </a:p>
      </dgm:t>
    </dgm:pt>
    <dgm:pt modelId="{C470EE04-FFD3-5C46-A7AA-91DE332A1900}">
      <dgm:prSet phldrT="[Text]" custT="1">
        <dgm:style>
          <a:lnRef idx="2">
            <a:schemeClr val="accent1">
              <a:shade val="50000"/>
            </a:schemeClr>
          </a:lnRef>
          <a:fillRef idx="1">
            <a:schemeClr val="accent1"/>
          </a:fillRef>
          <a:effectRef idx="0">
            <a:schemeClr val="accent1"/>
          </a:effectRef>
          <a:fontRef idx="minor">
            <a:schemeClr val="lt1"/>
          </a:fontRef>
        </dgm:style>
      </dgm:prSet>
      <dgm:spPr>
        <a:solidFill>
          <a:schemeClr val="accent1">
            <a:lumMod val="40000"/>
            <a:lumOff val="60000"/>
          </a:schemeClr>
        </a:solidFill>
        <a:ln>
          <a:noFill/>
        </a:ln>
      </dgm:spPr>
      <dgm:t>
        <a:bodyPr/>
        <a:lstStyle/>
        <a:p>
          <a:pPr marL="0" marR="0" indent="0" algn="l" defTabSz="914400" eaLnBrk="1" fontAlgn="auto" latinLnBrk="0" hangingPunct="1">
            <a:lnSpc>
              <a:spcPct val="100000"/>
            </a:lnSpc>
            <a:spcBef>
              <a:spcPts val="0"/>
            </a:spcBef>
            <a:spcAft>
              <a:spcPts val="0"/>
            </a:spcAft>
            <a:buClrTx/>
            <a:buSzTx/>
            <a:buFontTx/>
            <a:buNone/>
            <a:tabLst/>
            <a:defRPr/>
          </a:pPr>
          <a:r>
            <a:rPr lang="en-US" sz="900" dirty="0" smtClean="0">
              <a:solidFill>
                <a:schemeClr val="tx2">
                  <a:lumMod val="50000"/>
                </a:schemeClr>
              </a:solidFill>
              <a:latin typeface="Arial"/>
              <a:cs typeface="Arial"/>
            </a:rPr>
            <a:t>New technologies that provide good effluent quality or can operate at low temperatures will win by addressing a broader audience including more municipal clients. Among “newer” solutions, </a:t>
          </a:r>
          <a:r>
            <a:rPr lang="en-US" sz="900" dirty="0" err="1" smtClean="0">
              <a:solidFill>
                <a:schemeClr val="tx2">
                  <a:lumMod val="50000"/>
                </a:schemeClr>
              </a:solidFill>
              <a:latin typeface="Arial"/>
              <a:cs typeface="Arial"/>
            </a:rPr>
            <a:t>AnMBR</a:t>
          </a:r>
          <a:r>
            <a:rPr lang="en-US" sz="900" dirty="0" smtClean="0">
              <a:solidFill>
                <a:schemeClr val="tx2">
                  <a:lumMod val="50000"/>
                </a:schemeClr>
              </a:solidFill>
              <a:latin typeface="Arial"/>
              <a:cs typeface="Arial"/>
            </a:rPr>
            <a:t> has most potential for meeting effluent quality standards, and low temperature operation can be achieved through biological community management.</a:t>
          </a:r>
          <a:endParaRPr lang="en-GB" sz="900" dirty="0" smtClean="0">
            <a:solidFill>
              <a:schemeClr val="tx2">
                <a:lumMod val="50000"/>
              </a:schemeClr>
            </a:solidFill>
            <a:latin typeface="Arial"/>
            <a:cs typeface="Arial"/>
          </a:endParaRPr>
        </a:p>
        <a:p>
          <a:pPr marL="0" indent="0" algn="l" defTabSz="914400">
            <a:lnSpc>
              <a:spcPct val="100000"/>
            </a:lnSpc>
            <a:spcBef>
              <a:spcPts val="0"/>
            </a:spcBef>
            <a:spcAft>
              <a:spcPts val="0"/>
            </a:spcAft>
            <a:buNone/>
          </a:pPr>
          <a:endParaRPr lang="en-US" sz="900" dirty="0">
            <a:solidFill>
              <a:schemeClr val="tx2">
                <a:lumMod val="50000"/>
              </a:schemeClr>
            </a:solidFill>
            <a:latin typeface="Arial"/>
            <a:cs typeface="Arial"/>
          </a:endParaRPr>
        </a:p>
      </dgm:t>
    </dgm:pt>
    <dgm:pt modelId="{E650530C-783D-E245-B12F-3BA1C14C2B53}" type="parTrans" cxnId="{76AB1A8E-4355-3547-A8E7-84CDC1EE635C}">
      <dgm:prSet/>
      <dgm:spPr/>
      <dgm:t>
        <a:bodyPr/>
        <a:lstStyle/>
        <a:p>
          <a:endParaRPr lang="en-US"/>
        </a:p>
      </dgm:t>
    </dgm:pt>
    <dgm:pt modelId="{978D5872-879B-F141-888F-B42D15495443}" type="sibTrans" cxnId="{76AB1A8E-4355-3547-A8E7-84CDC1EE635C}">
      <dgm:prSet/>
      <dgm:spPr/>
      <dgm:t>
        <a:bodyPr/>
        <a:lstStyle/>
        <a:p>
          <a:endParaRPr lang="en-US"/>
        </a:p>
      </dgm:t>
    </dgm:pt>
    <dgm:pt modelId="{4B1FFD79-F1DC-9143-A391-450D40E21C56}" type="pres">
      <dgm:prSet presAssocID="{FC8296EF-DA29-5A48-96F7-380D9EAADD66}" presName="matrix" presStyleCnt="0">
        <dgm:presLayoutVars>
          <dgm:chMax val="1"/>
          <dgm:dir/>
          <dgm:resizeHandles val="exact"/>
        </dgm:presLayoutVars>
      </dgm:prSet>
      <dgm:spPr/>
      <dgm:t>
        <a:bodyPr/>
        <a:lstStyle/>
        <a:p>
          <a:endParaRPr lang="en-US"/>
        </a:p>
      </dgm:t>
    </dgm:pt>
    <dgm:pt modelId="{D1AFEE95-F114-904C-A59D-C2FA055C04AC}" type="pres">
      <dgm:prSet presAssocID="{FC8296EF-DA29-5A48-96F7-380D9EAADD66}" presName="diamond" presStyleLbl="bgShp" presStyleIdx="0" presStyleCnt="1">
        <dgm:style>
          <a:lnRef idx="2">
            <a:schemeClr val="accent2">
              <a:shade val="50000"/>
            </a:schemeClr>
          </a:lnRef>
          <a:fillRef idx="1">
            <a:schemeClr val="accent2"/>
          </a:fillRef>
          <a:effectRef idx="0">
            <a:schemeClr val="accent2"/>
          </a:effectRef>
          <a:fontRef idx="minor">
            <a:schemeClr val="lt1"/>
          </a:fontRef>
        </dgm:style>
      </dgm:prSet>
      <dgm:spPr>
        <a:solidFill>
          <a:schemeClr val="accent2">
            <a:lumMod val="20000"/>
            <a:lumOff val="80000"/>
          </a:schemeClr>
        </a:solidFill>
        <a:ln>
          <a:noFill/>
        </a:ln>
      </dgm:spPr>
    </dgm:pt>
    <dgm:pt modelId="{B7243C3C-4991-4A48-AD8C-334260E7B20A}" type="pres">
      <dgm:prSet presAssocID="{FC8296EF-DA29-5A48-96F7-380D9EAADD66}" presName="quad1" presStyleLbl="node1" presStyleIdx="0" presStyleCnt="4">
        <dgm:presLayoutVars>
          <dgm:chMax val="0"/>
          <dgm:chPref val="0"/>
          <dgm:bulletEnabled val="1"/>
        </dgm:presLayoutVars>
      </dgm:prSet>
      <dgm:spPr/>
      <dgm:t>
        <a:bodyPr/>
        <a:lstStyle/>
        <a:p>
          <a:endParaRPr lang="en-US"/>
        </a:p>
      </dgm:t>
    </dgm:pt>
    <dgm:pt modelId="{8A037448-43F9-EE4C-BD1C-816EFC1C39E3}" type="pres">
      <dgm:prSet presAssocID="{FC8296EF-DA29-5A48-96F7-380D9EAADD66}" presName="quad2" presStyleLbl="node1" presStyleIdx="1" presStyleCnt="4">
        <dgm:presLayoutVars>
          <dgm:chMax val="0"/>
          <dgm:chPref val="0"/>
          <dgm:bulletEnabled val="1"/>
        </dgm:presLayoutVars>
      </dgm:prSet>
      <dgm:spPr/>
      <dgm:t>
        <a:bodyPr/>
        <a:lstStyle/>
        <a:p>
          <a:endParaRPr lang="en-US"/>
        </a:p>
      </dgm:t>
    </dgm:pt>
    <dgm:pt modelId="{4FAB5981-72C8-E247-A2C3-0B2FA56F8FFD}" type="pres">
      <dgm:prSet presAssocID="{FC8296EF-DA29-5A48-96F7-380D9EAADD66}" presName="quad3" presStyleLbl="node1" presStyleIdx="2" presStyleCnt="4">
        <dgm:presLayoutVars>
          <dgm:chMax val="0"/>
          <dgm:chPref val="0"/>
          <dgm:bulletEnabled val="1"/>
        </dgm:presLayoutVars>
      </dgm:prSet>
      <dgm:spPr/>
      <dgm:t>
        <a:bodyPr/>
        <a:lstStyle/>
        <a:p>
          <a:endParaRPr lang="en-US"/>
        </a:p>
      </dgm:t>
    </dgm:pt>
    <dgm:pt modelId="{CB553763-0D3D-2B4D-B1C4-E4F28B3FB320}" type="pres">
      <dgm:prSet presAssocID="{FC8296EF-DA29-5A48-96F7-380D9EAADD66}" presName="quad4" presStyleLbl="node1" presStyleIdx="3" presStyleCnt="4">
        <dgm:presLayoutVars>
          <dgm:chMax val="0"/>
          <dgm:chPref val="0"/>
          <dgm:bulletEnabled val="1"/>
        </dgm:presLayoutVars>
      </dgm:prSet>
      <dgm:spPr/>
      <dgm:t>
        <a:bodyPr/>
        <a:lstStyle/>
        <a:p>
          <a:endParaRPr lang="en-US"/>
        </a:p>
      </dgm:t>
    </dgm:pt>
  </dgm:ptLst>
  <dgm:cxnLst>
    <dgm:cxn modelId="{04EE3C64-BF2E-444E-85BB-6BADADC83F69}" srcId="{FC8296EF-DA29-5A48-96F7-380D9EAADD66}" destId="{EB32F258-5F1D-4E4B-AE4C-4127E703386A}" srcOrd="1" destOrd="0" parTransId="{0BDC9115-DBA8-4747-9A24-81622987AC6B}" sibTransId="{BD4DA7C7-0998-3A43-B05A-8AEF297D1181}"/>
    <dgm:cxn modelId="{76AB1A8E-4355-3547-A8E7-84CDC1EE635C}" srcId="{FC8296EF-DA29-5A48-96F7-380D9EAADD66}" destId="{C470EE04-FFD3-5C46-A7AA-91DE332A1900}" srcOrd="3" destOrd="0" parTransId="{E650530C-783D-E245-B12F-3BA1C14C2B53}" sibTransId="{978D5872-879B-F141-888F-B42D15495443}"/>
    <dgm:cxn modelId="{5A7EC66B-F857-B848-8E82-7034F1DCA880}" type="presOf" srcId="{EB32F258-5F1D-4E4B-AE4C-4127E703386A}" destId="{8A037448-43F9-EE4C-BD1C-816EFC1C39E3}" srcOrd="0" destOrd="0" presId="urn:microsoft.com/office/officeart/2005/8/layout/matrix3"/>
    <dgm:cxn modelId="{918B151E-B0FF-DB40-AD4E-D90A0E355A5E}" type="presOf" srcId="{FE062F17-FA79-4D42-93AE-DDAAD7FA7E2A}" destId="{4FAB5981-72C8-E247-A2C3-0B2FA56F8FFD}" srcOrd="0" destOrd="0" presId="urn:microsoft.com/office/officeart/2005/8/layout/matrix3"/>
    <dgm:cxn modelId="{D52E5FB4-48E7-C841-86AE-70A5AAD24203}" srcId="{FC8296EF-DA29-5A48-96F7-380D9EAADD66}" destId="{59320044-6D62-3C49-8545-3663DD341904}" srcOrd="0" destOrd="0" parTransId="{88C645E1-5500-C848-9198-56111007381F}" sibTransId="{3E8A7B77-A4DB-7049-BCFD-BD1B335D4A0A}"/>
    <dgm:cxn modelId="{6703E59D-3B14-1346-90A7-40B78B39F8FC}" type="presOf" srcId="{59320044-6D62-3C49-8545-3663DD341904}" destId="{B7243C3C-4991-4A48-AD8C-334260E7B20A}" srcOrd="0" destOrd="0" presId="urn:microsoft.com/office/officeart/2005/8/layout/matrix3"/>
    <dgm:cxn modelId="{AFD5177B-917D-624C-8903-FFF8493E2077}" srcId="{FC8296EF-DA29-5A48-96F7-380D9EAADD66}" destId="{FE062F17-FA79-4D42-93AE-DDAAD7FA7E2A}" srcOrd="2" destOrd="0" parTransId="{6A3A6684-E7E2-DE43-9207-AB93E5A5F1FF}" sibTransId="{04CCAAED-D88D-7345-8EDF-B4AB2324C5DC}"/>
    <dgm:cxn modelId="{E6B66BFA-04B0-FD49-8C99-92E682E9BAE9}" type="presOf" srcId="{FC8296EF-DA29-5A48-96F7-380D9EAADD66}" destId="{4B1FFD79-F1DC-9143-A391-450D40E21C56}" srcOrd="0" destOrd="0" presId="urn:microsoft.com/office/officeart/2005/8/layout/matrix3"/>
    <dgm:cxn modelId="{265CBEED-F1C1-8F4B-B185-1ADDDA8C017D}" type="presOf" srcId="{C470EE04-FFD3-5C46-A7AA-91DE332A1900}" destId="{CB553763-0D3D-2B4D-B1C4-E4F28B3FB320}" srcOrd="0" destOrd="0" presId="urn:microsoft.com/office/officeart/2005/8/layout/matrix3"/>
    <dgm:cxn modelId="{8D4C2770-6856-DB48-804F-7336903F6483}" type="presParOf" srcId="{4B1FFD79-F1DC-9143-A391-450D40E21C56}" destId="{D1AFEE95-F114-904C-A59D-C2FA055C04AC}" srcOrd="0" destOrd="0" presId="urn:microsoft.com/office/officeart/2005/8/layout/matrix3"/>
    <dgm:cxn modelId="{399920D4-B43D-244C-8DAF-BE8DF33207DF}" type="presParOf" srcId="{4B1FFD79-F1DC-9143-A391-450D40E21C56}" destId="{B7243C3C-4991-4A48-AD8C-334260E7B20A}" srcOrd="1" destOrd="0" presId="urn:microsoft.com/office/officeart/2005/8/layout/matrix3"/>
    <dgm:cxn modelId="{BC635CE6-786D-5C4B-8EDF-56D04D8931FE}" type="presParOf" srcId="{4B1FFD79-F1DC-9143-A391-450D40E21C56}" destId="{8A037448-43F9-EE4C-BD1C-816EFC1C39E3}" srcOrd="2" destOrd="0" presId="urn:microsoft.com/office/officeart/2005/8/layout/matrix3"/>
    <dgm:cxn modelId="{ECCCD6BF-8F75-244E-A947-286DF855719B}" type="presParOf" srcId="{4B1FFD79-F1DC-9143-A391-450D40E21C56}" destId="{4FAB5981-72C8-E247-A2C3-0B2FA56F8FFD}" srcOrd="3" destOrd="0" presId="urn:microsoft.com/office/officeart/2005/8/layout/matrix3"/>
    <dgm:cxn modelId="{EE1740CA-E124-544E-BC9B-FF4309047956}" type="presParOf" srcId="{4B1FFD79-F1DC-9143-A391-450D40E21C56}" destId="{CB553763-0D3D-2B4D-B1C4-E4F28B3FB320}"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C8296EF-DA29-5A48-96F7-380D9EAADD66}" type="doc">
      <dgm:prSet loTypeId="urn:microsoft.com/office/officeart/2005/8/layout/matrix3" loCatId="" qsTypeId="urn:microsoft.com/office/officeart/2005/8/quickstyle/simple4" qsCatId="simple" csTypeId="urn:microsoft.com/office/officeart/2005/8/colors/accent1_2" csCatId="accent1" phldr="1"/>
      <dgm:spPr/>
      <dgm:t>
        <a:bodyPr/>
        <a:lstStyle/>
        <a:p>
          <a:endParaRPr lang="en-US"/>
        </a:p>
      </dgm:t>
    </dgm:pt>
    <dgm:pt modelId="{A2C11781-AFA6-404A-ADE3-DAF0D8C57DBF}">
      <dgm:prSet custT="1">
        <dgm:style>
          <a:lnRef idx="2">
            <a:schemeClr val="accent1">
              <a:shade val="50000"/>
            </a:schemeClr>
          </a:lnRef>
          <a:fillRef idx="1">
            <a:schemeClr val="accent1"/>
          </a:fillRef>
          <a:effectRef idx="0">
            <a:schemeClr val="accent1"/>
          </a:effectRef>
          <a:fontRef idx="minor">
            <a:schemeClr val="lt1"/>
          </a:fontRef>
        </dgm:style>
      </dgm:prSet>
      <dgm:spPr>
        <a:solidFill>
          <a:schemeClr val="accent1">
            <a:lumMod val="40000"/>
            <a:lumOff val="60000"/>
          </a:schemeClr>
        </a:solidFill>
        <a:ln>
          <a:noFill/>
        </a:ln>
      </dgm:spPr>
      <dgm:t>
        <a:bodyPr/>
        <a:lstStyle/>
        <a:p>
          <a:pPr algn="l"/>
          <a:r>
            <a:rPr lang="en-GB" sz="1000" b="0" dirty="0">
              <a:solidFill>
                <a:schemeClr val="tx1"/>
              </a:solidFill>
              <a:latin typeface="Arial"/>
              <a:cs typeface="Arial"/>
            </a:rPr>
            <a:t>Economic growth combined with reducing water availability</a:t>
          </a:r>
        </a:p>
        <a:p>
          <a:pPr algn="l"/>
          <a:r>
            <a:rPr lang="en-GB" sz="1000" b="0" dirty="0">
              <a:solidFill>
                <a:schemeClr val="tx1"/>
              </a:solidFill>
              <a:latin typeface="Arial"/>
              <a:cs typeface="Arial"/>
            </a:rPr>
            <a:t>Desire to achieve good stewardship</a:t>
          </a:r>
        </a:p>
        <a:p>
          <a:pPr algn="l"/>
          <a:r>
            <a:rPr lang="en-GB" sz="1000" b="0" dirty="0">
              <a:solidFill>
                <a:schemeClr val="tx1"/>
              </a:solidFill>
              <a:latin typeface="Arial"/>
              <a:cs typeface="Arial"/>
            </a:rPr>
            <a:t>Improve sustainability and demonstrate environmental awareness</a:t>
          </a:r>
        </a:p>
        <a:p>
          <a:pPr algn="l"/>
          <a:r>
            <a:rPr lang="en-GB" sz="1000" b="0" dirty="0">
              <a:solidFill>
                <a:schemeClr val="tx1"/>
              </a:solidFill>
              <a:latin typeface="Arial"/>
              <a:cs typeface="Arial"/>
            </a:rPr>
            <a:t>Ability to obtain operational and manufacturing licenses</a:t>
          </a:r>
        </a:p>
        <a:p>
          <a:pPr algn="l"/>
          <a:r>
            <a:rPr lang="en-GB" sz="1000" b="0" dirty="0">
              <a:solidFill>
                <a:schemeClr val="tx1"/>
              </a:solidFill>
              <a:latin typeface="Arial"/>
              <a:cs typeface="Arial"/>
            </a:rPr>
            <a:t>Concern with waste disposal/pollution</a:t>
          </a:r>
        </a:p>
      </dgm:t>
    </dgm:pt>
    <dgm:pt modelId="{E3869278-C560-F04E-8B1C-7EBBEF1D9C1E}" type="parTrans" cxnId="{45180EEE-D955-2B46-A74F-B6F33C45D071}">
      <dgm:prSet/>
      <dgm:spPr/>
      <dgm:t>
        <a:bodyPr/>
        <a:lstStyle/>
        <a:p>
          <a:endParaRPr lang="en-US"/>
        </a:p>
      </dgm:t>
    </dgm:pt>
    <dgm:pt modelId="{6852BB70-A540-CA49-B5D3-E96791D09CB4}" type="sibTrans" cxnId="{45180EEE-D955-2B46-A74F-B6F33C45D071}">
      <dgm:prSet/>
      <dgm:spPr/>
      <dgm:t>
        <a:bodyPr/>
        <a:lstStyle/>
        <a:p>
          <a:endParaRPr lang="en-US"/>
        </a:p>
      </dgm:t>
    </dgm:pt>
    <dgm:pt modelId="{D21DB498-54E9-254C-BCAA-30AFC3459E48}">
      <dgm:prSet custT="1">
        <dgm:style>
          <a:lnRef idx="2">
            <a:schemeClr val="accent1">
              <a:shade val="50000"/>
            </a:schemeClr>
          </a:lnRef>
          <a:fillRef idx="1">
            <a:schemeClr val="accent1"/>
          </a:fillRef>
          <a:effectRef idx="0">
            <a:schemeClr val="accent1"/>
          </a:effectRef>
          <a:fontRef idx="minor">
            <a:schemeClr val="lt1"/>
          </a:fontRef>
        </dgm:style>
      </dgm:prSet>
      <dgm:spPr>
        <a:solidFill>
          <a:schemeClr val="accent1">
            <a:lumMod val="40000"/>
            <a:lumOff val="60000"/>
          </a:schemeClr>
        </a:solidFill>
        <a:ln>
          <a:noFill/>
        </a:ln>
      </dgm:spPr>
      <dgm:t>
        <a:bodyPr/>
        <a:lstStyle/>
        <a:p>
          <a:pPr algn="l"/>
          <a:r>
            <a:rPr lang="en-US" sz="1000" b="0" dirty="0">
              <a:solidFill>
                <a:srgbClr val="000000"/>
              </a:solidFill>
              <a:latin typeface="Arial"/>
              <a:cs typeface="Arial"/>
            </a:rPr>
            <a:t>Open platform solution providers are providing impetus to the market by increasing confidence in product options</a:t>
          </a:r>
        </a:p>
        <a:p>
          <a:pPr algn="l"/>
          <a:r>
            <a:rPr lang="en-US" sz="1000" b="0" dirty="0">
              <a:solidFill>
                <a:srgbClr val="000000"/>
              </a:solidFill>
              <a:latin typeface="Arial"/>
              <a:cs typeface="Arial"/>
            </a:rPr>
            <a:t>Product performance and quality is improving</a:t>
          </a:r>
        </a:p>
        <a:p>
          <a:pPr algn="l"/>
          <a:r>
            <a:rPr lang="en-US" sz="1000" b="0" dirty="0">
              <a:solidFill>
                <a:srgbClr val="000000"/>
              </a:solidFill>
              <a:latin typeface="Arial"/>
              <a:cs typeface="Arial"/>
            </a:rPr>
            <a:t>Market is mainly consolidated around established choices (PVDF and PES), but there are also radical alternatives from Water Planet and from ceramic suppliers</a:t>
          </a:r>
        </a:p>
      </dgm:t>
    </dgm:pt>
    <dgm:pt modelId="{E7FA67D2-CC15-7B45-94CB-2A7E16752595}" type="parTrans" cxnId="{5B3673ED-51E6-FE45-9C12-1411EA5E9A93}">
      <dgm:prSet/>
      <dgm:spPr/>
      <dgm:t>
        <a:bodyPr/>
        <a:lstStyle/>
        <a:p>
          <a:endParaRPr lang="en-US"/>
        </a:p>
      </dgm:t>
    </dgm:pt>
    <dgm:pt modelId="{DAF2A4C4-5625-F544-A347-8E09FD8761E7}" type="sibTrans" cxnId="{5B3673ED-51E6-FE45-9C12-1411EA5E9A93}">
      <dgm:prSet/>
      <dgm:spPr/>
      <dgm:t>
        <a:bodyPr/>
        <a:lstStyle/>
        <a:p>
          <a:endParaRPr lang="en-US"/>
        </a:p>
      </dgm:t>
    </dgm:pt>
    <dgm:pt modelId="{92982787-EE8F-D249-987B-5B5738C4816A}">
      <dgm:prSet custT="1">
        <dgm:style>
          <a:lnRef idx="2">
            <a:schemeClr val="accent1">
              <a:shade val="50000"/>
            </a:schemeClr>
          </a:lnRef>
          <a:fillRef idx="1">
            <a:schemeClr val="accent1"/>
          </a:fillRef>
          <a:effectRef idx="0">
            <a:schemeClr val="accent1"/>
          </a:effectRef>
          <a:fontRef idx="minor">
            <a:schemeClr val="lt1"/>
          </a:fontRef>
        </dgm:style>
      </dgm:prSet>
      <dgm:spPr>
        <a:solidFill>
          <a:schemeClr val="accent1">
            <a:lumMod val="40000"/>
            <a:lumOff val="60000"/>
          </a:schemeClr>
        </a:solidFill>
        <a:ln>
          <a:noFill/>
        </a:ln>
      </dgm:spPr>
      <dgm:t>
        <a:bodyPr/>
        <a:lstStyle/>
        <a:p>
          <a:pPr algn="l"/>
          <a:r>
            <a:rPr lang="en-US" sz="1000" b="0" dirty="0">
              <a:solidFill>
                <a:srgbClr val="000000"/>
              </a:solidFill>
              <a:latin typeface="Arial"/>
              <a:cs typeface="Arial"/>
            </a:rPr>
            <a:t>Market has become wary of bespoke solutions from market leaders, which tie down the end user</a:t>
          </a:r>
        </a:p>
        <a:p>
          <a:pPr algn="l"/>
          <a:r>
            <a:rPr lang="en-US" sz="1000" b="0" dirty="0">
              <a:solidFill>
                <a:srgbClr val="000000"/>
              </a:solidFill>
              <a:latin typeface="Arial"/>
              <a:cs typeface="Arial"/>
            </a:rPr>
            <a:t>Some product issues in recent years have raised concerns, especially if the user is restricted to the original supplier</a:t>
          </a:r>
        </a:p>
        <a:p>
          <a:pPr algn="l"/>
          <a:r>
            <a:rPr lang="en-US" sz="1000" b="0" dirty="0">
              <a:solidFill>
                <a:srgbClr val="000000"/>
              </a:solidFill>
              <a:latin typeface="Arial"/>
              <a:cs typeface="Arial"/>
            </a:rPr>
            <a:t>Newer entrants were considered too risky in the early days of the market, but in the last few years, these options have improved </a:t>
          </a:r>
          <a:r>
            <a:rPr lang="en-US" sz="1000" b="0" dirty="0" smtClean="0">
              <a:solidFill>
                <a:srgbClr val="000000"/>
              </a:solidFill>
              <a:latin typeface="Arial"/>
              <a:cs typeface="Arial"/>
            </a:rPr>
            <a:t>significantly</a:t>
          </a:r>
          <a:endParaRPr lang="en-US" sz="1000" b="0" dirty="0">
            <a:solidFill>
              <a:srgbClr val="000000"/>
            </a:solidFill>
            <a:latin typeface="Arial"/>
            <a:cs typeface="Arial"/>
          </a:endParaRPr>
        </a:p>
        <a:p>
          <a:pPr algn="l"/>
          <a:endParaRPr lang="en-US" sz="1000" b="0" dirty="0">
            <a:solidFill>
              <a:srgbClr val="000000"/>
            </a:solidFill>
            <a:latin typeface="Arial"/>
            <a:cs typeface="Arial"/>
          </a:endParaRPr>
        </a:p>
      </dgm:t>
    </dgm:pt>
    <dgm:pt modelId="{78460B4E-4699-8643-94FA-E67C4A6A06DD}" type="parTrans" cxnId="{26A5F176-1755-4B44-9EDB-2043FE1F1CDD}">
      <dgm:prSet/>
      <dgm:spPr/>
      <dgm:t>
        <a:bodyPr/>
        <a:lstStyle/>
        <a:p>
          <a:endParaRPr lang="en-US"/>
        </a:p>
      </dgm:t>
    </dgm:pt>
    <dgm:pt modelId="{7CACA08A-5E44-BD43-B0C1-44B45EBEB53E}" type="sibTrans" cxnId="{26A5F176-1755-4B44-9EDB-2043FE1F1CDD}">
      <dgm:prSet/>
      <dgm:spPr/>
      <dgm:t>
        <a:bodyPr/>
        <a:lstStyle/>
        <a:p>
          <a:endParaRPr lang="en-US"/>
        </a:p>
      </dgm:t>
    </dgm:pt>
    <dgm:pt modelId="{663AFE79-5A67-6A4E-837C-41AC3ACD386B}">
      <dgm:prSet custT="1"/>
      <dgm:spPr>
        <a:solidFill>
          <a:schemeClr val="accent1">
            <a:lumMod val="40000"/>
            <a:lumOff val="60000"/>
          </a:schemeClr>
        </a:solidFill>
        <a:ln>
          <a:noFill/>
        </a:ln>
      </dgm:spPr>
      <dgm:t>
        <a:bodyPr/>
        <a:lstStyle/>
        <a:p>
          <a:pPr algn="l"/>
          <a:r>
            <a:rPr lang="en-US" sz="1000" dirty="0">
              <a:solidFill>
                <a:schemeClr val="tx1"/>
              </a:solidFill>
              <a:latin typeface="Arial" panose="020B0604020202020204" pitchFamily="34" charset="0"/>
              <a:cs typeface="Arial" panose="020B0604020202020204" pitchFamily="34" charset="0"/>
            </a:rPr>
            <a:t>Open platform solutions likely to become more important</a:t>
          </a:r>
        </a:p>
        <a:p>
          <a:pPr algn="l"/>
          <a:r>
            <a:rPr lang="en-US" sz="1000" dirty="0">
              <a:solidFill>
                <a:schemeClr val="tx1"/>
              </a:solidFill>
              <a:latin typeface="Arial" panose="020B0604020202020204" pitchFamily="34" charset="0"/>
              <a:cs typeface="Arial" panose="020B0604020202020204" pitchFamily="34" charset="0"/>
            </a:rPr>
            <a:t>Suppliers of larger modules will gain an advantage</a:t>
          </a:r>
        </a:p>
        <a:p>
          <a:pPr algn="l"/>
          <a:r>
            <a:rPr lang="en-US" sz="1000" dirty="0">
              <a:solidFill>
                <a:schemeClr val="tx1"/>
              </a:solidFill>
              <a:latin typeface="Arial" panose="020B0604020202020204" pitchFamily="34" charset="0"/>
              <a:cs typeface="Arial" panose="020B0604020202020204" pitchFamily="34" charset="0"/>
            </a:rPr>
            <a:t>New players (</a:t>
          </a:r>
          <a:r>
            <a:rPr lang="en-US" sz="1000" dirty="0" err="1">
              <a:solidFill>
                <a:schemeClr val="tx1"/>
              </a:solidFill>
              <a:latin typeface="Arial" panose="020B0604020202020204" pitchFamily="34" charset="0"/>
              <a:cs typeface="Arial" panose="020B0604020202020204" pitchFamily="34" charset="0"/>
            </a:rPr>
            <a:t>eg</a:t>
          </a:r>
          <a:r>
            <a:rPr lang="en-US" sz="1000" dirty="0">
              <a:solidFill>
                <a:schemeClr val="tx1"/>
              </a:solidFill>
              <a:latin typeface="Arial" panose="020B0604020202020204" pitchFamily="34" charset="0"/>
              <a:cs typeface="Arial" panose="020B0604020202020204" pitchFamily="34" charset="0"/>
            </a:rPr>
            <a:t> RO suppliers /BASF) gaining market share</a:t>
          </a:r>
        </a:p>
        <a:p>
          <a:pPr algn="l"/>
          <a:r>
            <a:rPr lang="en-US" sz="1000" dirty="0">
              <a:solidFill>
                <a:schemeClr val="tx1"/>
              </a:solidFill>
              <a:latin typeface="Arial" panose="020B0604020202020204" pitchFamily="34" charset="0"/>
              <a:cs typeface="Arial" panose="020B0604020202020204" pitchFamily="34" charset="0"/>
            </a:rPr>
            <a:t>Chinese premium product makers (</a:t>
          </a:r>
          <a:r>
            <a:rPr lang="en-US" sz="1000" dirty="0" err="1">
              <a:solidFill>
                <a:schemeClr val="tx1"/>
              </a:solidFill>
              <a:latin typeface="Arial" panose="020B0604020202020204" pitchFamily="34" charset="0"/>
              <a:cs typeface="Arial" panose="020B0604020202020204" pitchFamily="34" charset="0"/>
            </a:rPr>
            <a:t>eg</a:t>
          </a:r>
          <a:r>
            <a:rPr lang="en-US" sz="1000" dirty="0">
              <a:solidFill>
                <a:schemeClr val="tx1"/>
              </a:solidFill>
              <a:latin typeface="Arial" panose="020B0604020202020204" pitchFamily="34" charset="0"/>
              <a:cs typeface="Arial" panose="020B0604020202020204" pitchFamily="34" charset="0"/>
            </a:rPr>
            <a:t> </a:t>
          </a:r>
          <a:r>
            <a:rPr lang="en-US" sz="1000" dirty="0" err="1">
              <a:solidFill>
                <a:schemeClr val="tx1"/>
              </a:solidFill>
              <a:latin typeface="Arial" panose="020B0604020202020204" pitchFamily="34" charset="0"/>
              <a:cs typeface="Arial" panose="020B0604020202020204" pitchFamily="34" charset="0"/>
            </a:rPr>
            <a:t>Memstar</a:t>
          </a:r>
          <a:r>
            <a:rPr lang="en-US" sz="1000" dirty="0">
              <a:solidFill>
                <a:schemeClr val="tx1"/>
              </a:solidFill>
              <a:latin typeface="Arial" panose="020B0604020202020204" pitchFamily="34" charset="0"/>
              <a:cs typeface="Arial" panose="020B0604020202020204" pitchFamily="34" charset="0"/>
            </a:rPr>
            <a:t>/</a:t>
          </a:r>
          <a:r>
            <a:rPr lang="en-US" sz="1000" dirty="0" err="1">
              <a:solidFill>
                <a:schemeClr val="tx1"/>
              </a:solidFill>
              <a:latin typeface="Arial" panose="020B0604020202020204" pitchFamily="34" charset="0"/>
              <a:cs typeface="Arial" panose="020B0604020202020204" pitchFamily="34" charset="0"/>
            </a:rPr>
            <a:t>Scinor</a:t>
          </a:r>
          <a:r>
            <a:rPr lang="en-US" sz="1000" dirty="0">
              <a:solidFill>
                <a:schemeClr val="tx1"/>
              </a:solidFill>
              <a:latin typeface="Arial" panose="020B0604020202020204" pitchFamily="34" charset="0"/>
              <a:cs typeface="Arial" panose="020B0604020202020204" pitchFamily="34" charset="0"/>
            </a:rPr>
            <a:t>) likely to gain significant share in medium term</a:t>
          </a:r>
        </a:p>
        <a:p>
          <a:pPr algn="l"/>
          <a:r>
            <a:rPr lang="en-US" sz="1000" dirty="0">
              <a:solidFill>
                <a:schemeClr val="tx1"/>
              </a:solidFill>
              <a:latin typeface="Arial" panose="020B0604020202020204" pitchFamily="34" charset="0"/>
              <a:cs typeface="Arial" panose="020B0604020202020204" pitchFamily="34" charset="0"/>
            </a:rPr>
            <a:t>Ceramics will gain share and could become dominant in the medium term if optimized for water industry</a:t>
          </a:r>
        </a:p>
      </dgm:t>
    </dgm:pt>
    <dgm:pt modelId="{325D7BC0-83FB-E445-B678-0B5DF1994CE2}" type="parTrans" cxnId="{E5C6AEF8-BCF7-A44D-8E6B-4D013E77D511}">
      <dgm:prSet/>
      <dgm:spPr/>
      <dgm:t>
        <a:bodyPr/>
        <a:lstStyle/>
        <a:p>
          <a:endParaRPr lang="en-US"/>
        </a:p>
      </dgm:t>
    </dgm:pt>
    <dgm:pt modelId="{0F49A501-4BBA-2549-BD68-81375975D29F}" type="sibTrans" cxnId="{E5C6AEF8-BCF7-A44D-8E6B-4D013E77D511}">
      <dgm:prSet/>
      <dgm:spPr/>
      <dgm:t>
        <a:bodyPr/>
        <a:lstStyle/>
        <a:p>
          <a:endParaRPr lang="en-US"/>
        </a:p>
      </dgm:t>
    </dgm:pt>
    <dgm:pt modelId="{4B1FFD79-F1DC-9143-A391-450D40E21C56}" type="pres">
      <dgm:prSet presAssocID="{FC8296EF-DA29-5A48-96F7-380D9EAADD66}" presName="matrix" presStyleCnt="0">
        <dgm:presLayoutVars>
          <dgm:chMax val="1"/>
          <dgm:dir/>
          <dgm:resizeHandles val="exact"/>
        </dgm:presLayoutVars>
      </dgm:prSet>
      <dgm:spPr/>
      <dgm:t>
        <a:bodyPr/>
        <a:lstStyle/>
        <a:p>
          <a:endParaRPr lang="en-US"/>
        </a:p>
      </dgm:t>
    </dgm:pt>
    <dgm:pt modelId="{D1AFEE95-F114-904C-A59D-C2FA055C04AC}" type="pres">
      <dgm:prSet presAssocID="{FC8296EF-DA29-5A48-96F7-380D9EAADD66}" presName="diamond" presStyleLbl="bgShp" presStyleIdx="0" presStyleCnt="1">
        <dgm:style>
          <a:lnRef idx="2">
            <a:schemeClr val="accent2">
              <a:shade val="50000"/>
            </a:schemeClr>
          </a:lnRef>
          <a:fillRef idx="1">
            <a:schemeClr val="accent2"/>
          </a:fillRef>
          <a:effectRef idx="0">
            <a:schemeClr val="accent2"/>
          </a:effectRef>
          <a:fontRef idx="minor">
            <a:schemeClr val="lt1"/>
          </a:fontRef>
        </dgm:style>
      </dgm:prSet>
      <dgm:spPr>
        <a:solidFill>
          <a:schemeClr val="accent2">
            <a:lumMod val="20000"/>
            <a:lumOff val="80000"/>
          </a:schemeClr>
        </a:solidFill>
        <a:ln>
          <a:noFill/>
        </a:ln>
      </dgm:spPr>
    </dgm:pt>
    <dgm:pt modelId="{B7243C3C-4991-4A48-AD8C-334260E7B20A}" type="pres">
      <dgm:prSet presAssocID="{FC8296EF-DA29-5A48-96F7-380D9EAADD66}" presName="quad1" presStyleLbl="node1" presStyleIdx="0" presStyleCnt="4">
        <dgm:presLayoutVars>
          <dgm:chMax val="0"/>
          <dgm:chPref val="0"/>
          <dgm:bulletEnabled val="1"/>
        </dgm:presLayoutVars>
      </dgm:prSet>
      <dgm:spPr/>
      <dgm:t>
        <a:bodyPr/>
        <a:lstStyle/>
        <a:p>
          <a:endParaRPr lang="en-US"/>
        </a:p>
      </dgm:t>
    </dgm:pt>
    <dgm:pt modelId="{8A037448-43F9-EE4C-BD1C-816EFC1C39E3}" type="pres">
      <dgm:prSet presAssocID="{FC8296EF-DA29-5A48-96F7-380D9EAADD66}" presName="quad2" presStyleLbl="node1" presStyleIdx="1" presStyleCnt="4">
        <dgm:presLayoutVars>
          <dgm:chMax val="0"/>
          <dgm:chPref val="0"/>
          <dgm:bulletEnabled val="1"/>
        </dgm:presLayoutVars>
      </dgm:prSet>
      <dgm:spPr/>
      <dgm:t>
        <a:bodyPr/>
        <a:lstStyle/>
        <a:p>
          <a:endParaRPr lang="en-US"/>
        </a:p>
      </dgm:t>
    </dgm:pt>
    <dgm:pt modelId="{4FAB5981-72C8-E247-A2C3-0B2FA56F8FFD}" type="pres">
      <dgm:prSet presAssocID="{FC8296EF-DA29-5A48-96F7-380D9EAADD66}" presName="quad3" presStyleLbl="node1" presStyleIdx="2" presStyleCnt="4">
        <dgm:presLayoutVars>
          <dgm:chMax val="0"/>
          <dgm:chPref val="0"/>
          <dgm:bulletEnabled val="1"/>
        </dgm:presLayoutVars>
      </dgm:prSet>
      <dgm:spPr/>
      <dgm:t>
        <a:bodyPr/>
        <a:lstStyle/>
        <a:p>
          <a:endParaRPr lang="en-US"/>
        </a:p>
      </dgm:t>
    </dgm:pt>
    <dgm:pt modelId="{CB553763-0D3D-2B4D-B1C4-E4F28B3FB320}" type="pres">
      <dgm:prSet presAssocID="{FC8296EF-DA29-5A48-96F7-380D9EAADD66}" presName="quad4" presStyleLbl="node1" presStyleIdx="3" presStyleCnt="4">
        <dgm:presLayoutVars>
          <dgm:chMax val="0"/>
          <dgm:chPref val="0"/>
          <dgm:bulletEnabled val="1"/>
        </dgm:presLayoutVars>
      </dgm:prSet>
      <dgm:spPr/>
      <dgm:t>
        <a:bodyPr/>
        <a:lstStyle/>
        <a:p>
          <a:endParaRPr lang="en-US"/>
        </a:p>
      </dgm:t>
    </dgm:pt>
  </dgm:ptLst>
  <dgm:cxnLst>
    <dgm:cxn modelId="{45180EEE-D955-2B46-A74F-B6F33C45D071}" srcId="{FC8296EF-DA29-5A48-96F7-380D9EAADD66}" destId="{A2C11781-AFA6-404A-ADE3-DAF0D8C57DBF}" srcOrd="0" destOrd="0" parTransId="{E3869278-C560-F04E-8B1C-7EBBEF1D9C1E}" sibTransId="{6852BB70-A540-CA49-B5D3-E96791D09CB4}"/>
    <dgm:cxn modelId="{89144D4D-E5AE-7E4A-99D6-CCDF0F050E7F}" type="presOf" srcId="{663AFE79-5A67-6A4E-837C-41AC3ACD386B}" destId="{CB553763-0D3D-2B4D-B1C4-E4F28B3FB320}" srcOrd="0" destOrd="0" presId="urn:microsoft.com/office/officeart/2005/8/layout/matrix3"/>
    <dgm:cxn modelId="{23347731-8360-D645-8A43-10D9E0B99E28}" type="presOf" srcId="{A2C11781-AFA6-404A-ADE3-DAF0D8C57DBF}" destId="{B7243C3C-4991-4A48-AD8C-334260E7B20A}" srcOrd="0" destOrd="0" presId="urn:microsoft.com/office/officeart/2005/8/layout/matrix3"/>
    <dgm:cxn modelId="{E5C6AEF8-BCF7-A44D-8E6B-4D013E77D511}" srcId="{FC8296EF-DA29-5A48-96F7-380D9EAADD66}" destId="{663AFE79-5A67-6A4E-837C-41AC3ACD386B}" srcOrd="3" destOrd="0" parTransId="{325D7BC0-83FB-E445-B678-0B5DF1994CE2}" sibTransId="{0F49A501-4BBA-2549-BD68-81375975D29F}"/>
    <dgm:cxn modelId="{BB8D19B1-220E-A94A-995F-06FD6623A20A}" type="presOf" srcId="{92982787-EE8F-D249-987B-5B5738C4816A}" destId="{4FAB5981-72C8-E247-A2C3-0B2FA56F8FFD}" srcOrd="0" destOrd="0" presId="urn:microsoft.com/office/officeart/2005/8/layout/matrix3"/>
    <dgm:cxn modelId="{CF9B3471-1F40-3A4A-8B4F-69D7CDB323A6}" type="presOf" srcId="{FC8296EF-DA29-5A48-96F7-380D9EAADD66}" destId="{4B1FFD79-F1DC-9143-A391-450D40E21C56}" srcOrd="0" destOrd="0" presId="urn:microsoft.com/office/officeart/2005/8/layout/matrix3"/>
    <dgm:cxn modelId="{B90ADC03-1F85-A844-ACAF-1A45D86D8D05}" type="presOf" srcId="{D21DB498-54E9-254C-BCAA-30AFC3459E48}" destId="{8A037448-43F9-EE4C-BD1C-816EFC1C39E3}" srcOrd="0" destOrd="0" presId="urn:microsoft.com/office/officeart/2005/8/layout/matrix3"/>
    <dgm:cxn modelId="{5B3673ED-51E6-FE45-9C12-1411EA5E9A93}" srcId="{FC8296EF-DA29-5A48-96F7-380D9EAADD66}" destId="{D21DB498-54E9-254C-BCAA-30AFC3459E48}" srcOrd="1" destOrd="0" parTransId="{E7FA67D2-CC15-7B45-94CB-2A7E16752595}" sibTransId="{DAF2A4C4-5625-F544-A347-8E09FD8761E7}"/>
    <dgm:cxn modelId="{26A5F176-1755-4B44-9EDB-2043FE1F1CDD}" srcId="{FC8296EF-DA29-5A48-96F7-380D9EAADD66}" destId="{92982787-EE8F-D249-987B-5B5738C4816A}" srcOrd="2" destOrd="0" parTransId="{78460B4E-4699-8643-94FA-E67C4A6A06DD}" sibTransId="{7CACA08A-5E44-BD43-B0C1-44B45EBEB53E}"/>
    <dgm:cxn modelId="{4AD149DD-4BA1-AA47-8F81-14FB0D0D7196}" type="presParOf" srcId="{4B1FFD79-F1DC-9143-A391-450D40E21C56}" destId="{D1AFEE95-F114-904C-A59D-C2FA055C04AC}" srcOrd="0" destOrd="0" presId="urn:microsoft.com/office/officeart/2005/8/layout/matrix3"/>
    <dgm:cxn modelId="{218B9FDF-DE41-8B4D-BABD-C9D4778D0CEC}" type="presParOf" srcId="{4B1FFD79-F1DC-9143-A391-450D40E21C56}" destId="{B7243C3C-4991-4A48-AD8C-334260E7B20A}" srcOrd="1" destOrd="0" presId="urn:microsoft.com/office/officeart/2005/8/layout/matrix3"/>
    <dgm:cxn modelId="{6D471CA6-E2E4-3040-8143-24629EF0F30D}" type="presParOf" srcId="{4B1FFD79-F1DC-9143-A391-450D40E21C56}" destId="{8A037448-43F9-EE4C-BD1C-816EFC1C39E3}" srcOrd="2" destOrd="0" presId="urn:microsoft.com/office/officeart/2005/8/layout/matrix3"/>
    <dgm:cxn modelId="{FAD9D37C-651A-7645-AC1E-C50AA7276DED}" type="presParOf" srcId="{4B1FFD79-F1DC-9143-A391-450D40E21C56}" destId="{4FAB5981-72C8-E247-A2C3-0B2FA56F8FFD}" srcOrd="3" destOrd="0" presId="urn:microsoft.com/office/officeart/2005/8/layout/matrix3"/>
    <dgm:cxn modelId="{E107444D-B701-D04B-8D3B-D119A577862D}" type="presParOf" srcId="{4B1FFD79-F1DC-9143-A391-450D40E21C56}" destId="{CB553763-0D3D-2B4D-B1C4-E4F28B3FB320}"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6BEF01C-B160-A64E-B0FA-1741F0277CF2}" type="doc">
      <dgm:prSet loTypeId="urn:microsoft.com/office/officeart/2005/8/layout/radial6" loCatId="" qsTypeId="urn:microsoft.com/office/officeart/2005/8/quickstyle/simple1" qsCatId="simple" csTypeId="urn:microsoft.com/office/officeart/2005/8/colors/colorful1" csCatId="colorful" phldr="1"/>
      <dgm:spPr/>
      <dgm:t>
        <a:bodyPr/>
        <a:lstStyle/>
        <a:p>
          <a:endParaRPr lang="en-US"/>
        </a:p>
      </dgm:t>
    </dgm:pt>
    <dgm:pt modelId="{67DE3945-E75F-1340-8BFD-F5DBC6F6B3AE}">
      <dgm:prSet custT="1"/>
      <dgm:spPr>
        <a:solidFill>
          <a:schemeClr val="accent5">
            <a:lumMod val="75000"/>
          </a:schemeClr>
        </a:solidFill>
      </dgm:spPr>
      <dgm:t>
        <a:bodyPr/>
        <a:lstStyle/>
        <a:p>
          <a:pPr algn="ctr">
            <a:lnSpc>
              <a:spcPct val="80000"/>
            </a:lnSpc>
          </a:pPr>
          <a:r>
            <a:rPr lang="en-US" sz="1600" b="0" dirty="0">
              <a:latin typeface="Arial"/>
              <a:ea typeface="Open Sans Semibold" pitchFamily="34" charset="0"/>
              <a:cs typeface="Arial"/>
            </a:rPr>
            <a:t>Why is water important for my business ?</a:t>
          </a:r>
          <a:endParaRPr lang="en-US" sz="1400" b="1" dirty="0">
            <a:latin typeface="Arial"/>
            <a:ea typeface="Open Sans Semibold" pitchFamily="34" charset="0"/>
            <a:cs typeface="Arial"/>
          </a:endParaRPr>
        </a:p>
        <a:p>
          <a:pPr algn="ctr">
            <a:lnSpc>
              <a:spcPct val="80000"/>
            </a:lnSpc>
          </a:pPr>
          <a:r>
            <a:rPr lang="en-GB" sz="1100" b="0" dirty="0" smtClean="0">
              <a:latin typeface="Arial"/>
              <a:ea typeface="Open Sans Semibold" pitchFamily="34" charset="0"/>
              <a:cs typeface="Arial"/>
            </a:rPr>
            <a:t>Federal and State statutes and regulations such as the US Clean Water Act and Safe Drinking Water Act and those at the state level, create demand for </a:t>
          </a:r>
          <a:r>
            <a:rPr lang="en-GB" sz="1100" b="0" dirty="0">
              <a:latin typeface="Arial"/>
              <a:ea typeface="Open Sans Semibold" pitchFamily="34" charset="0"/>
              <a:cs typeface="Arial"/>
            </a:rPr>
            <a:t>new products and services</a:t>
          </a:r>
          <a:r>
            <a:rPr lang="en-GB" sz="1100" b="0" dirty="0" smtClean="0">
              <a:latin typeface="Arial"/>
              <a:ea typeface="Open Sans Semibold" pitchFamily="34" charset="0"/>
              <a:cs typeface="Arial"/>
            </a:rPr>
            <a:t>.</a:t>
          </a:r>
          <a:endParaRPr lang="en-US" sz="1000" b="1" dirty="0">
            <a:latin typeface="Arial"/>
            <a:ea typeface="Open Sans Semibold" pitchFamily="34" charset="0"/>
            <a:cs typeface="Arial"/>
          </a:endParaRPr>
        </a:p>
      </dgm:t>
    </dgm:pt>
    <dgm:pt modelId="{17501469-422D-904A-A630-8DE81AC6B1C4}" type="parTrans" cxnId="{09F49732-5159-3945-BF23-25EE429A76F0}">
      <dgm:prSet/>
      <dgm:spPr/>
      <dgm:t>
        <a:bodyPr/>
        <a:lstStyle/>
        <a:p>
          <a:endParaRPr lang="en-US"/>
        </a:p>
      </dgm:t>
    </dgm:pt>
    <dgm:pt modelId="{0F74A215-D3FE-4840-81ED-57E4AE6DA714}" type="sibTrans" cxnId="{09F49732-5159-3945-BF23-25EE429A76F0}">
      <dgm:prSet/>
      <dgm:spPr/>
      <dgm:t>
        <a:bodyPr/>
        <a:lstStyle/>
        <a:p>
          <a:endParaRPr lang="en-US"/>
        </a:p>
      </dgm:t>
    </dgm:pt>
    <dgm:pt modelId="{5A9FACB4-6B1C-544A-A48D-E6F621B21316}">
      <dgm:prSet custT="1"/>
      <dgm:spPr/>
      <dgm:t>
        <a:bodyPr lIns="91440"/>
        <a:lstStyle/>
        <a:p>
          <a:pPr algn="l"/>
          <a:r>
            <a:rPr lang="en-US" sz="1100" b="0" dirty="0">
              <a:latin typeface="Arial"/>
              <a:ea typeface="Open Sans Extrabold" pitchFamily="34" charset="0"/>
              <a:cs typeface="Arial"/>
            </a:rPr>
            <a:t>1. Funding and financing infrastructure improvements.</a:t>
          </a:r>
        </a:p>
        <a:p>
          <a:pPr algn="l"/>
          <a:r>
            <a:rPr lang="en-US" sz="1100" b="0" dirty="0">
              <a:latin typeface="Arial"/>
              <a:ea typeface="Open Sans Extrabold" pitchFamily="34" charset="0"/>
              <a:cs typeface="Arial"/>
            </a:rPr>
            <a:t>2. Innovative state legislation such as, asset management requirements in New Jersey</a:t>
          </a:r>
        </a:p>
        <a:p>
          <a:pPr algn="l"/>
          <a:r>
            <a:rPr lang="en-US" sz="1100" b="0" dirty="0">
              <a:latin typeface="Arial"/>
              <a:ea typeface="Open Sans Extrabold" pitchFamily="34" charset="0"/>
              <a:cs typeface="Arial"/>
            </a:rPr>
            <a:t>2. Lead and Copper Rule </a:t>
          </a:r>
          <a:r>
            <a:rPr lang="mr-IN" sz="1100" b="0" dirty="0">
              <a:latin typeface="Arial"/>
              <a:ea typeface="Open Sans Extrabold" pitchFamily="34" charset="0"/>
              <a:cs typeface="Arial"/>
            </a:rPr>
            <a:t>–</a:t>
          </a:r>
          <a:r>
            <a:rPr lang="en-US" sz="1100" b="0" dirty="0">
              <a:latin typeface="Arial"/>
              <a:ea typeface="Open Sans Extrabold" pitchFamily="34" charset="0"/>
              <a:cs typeface="Arial"/>
            </a:rPr>
            <a:t> progress in reducing lead exposure.</a:t>
          </a:r>
        </a:p>
        <a:p>
          <a:pPr algn="l"/>
          <a:r>
            <a:rPr lang="en-US" sz="1100" b="0" dirty="0">
              <a:latin typeface="Arial"/>
              <a:ea typeface="Open Sans Extrabold" pitchFamily="34" charset="0"/>
              <a:cs typeface="Arial"/>
            </a:rPr>
            <a:t>3. </a:t>
          </a:r>
          <a:r>
            <a:rPr lang="en-US" sz="1100" b="0" dirty="0">
              <a:latin typeface="Arial"/>
              <a:ea typeface="Open Sans Semibold" pitchFamily="34" charset="0"/>
              <a:cs typeface="Arial"/>
            </a:rPr>
            <a:t>Management of emerging contaminants including   PFOS/PFOA/micro-plastics/legionella/algal toxins 1,4 Dioxane and others.</a:t>
          </a:r>
        </a:p>
        <a:p>
          <a:pPr algn="l"/>
          <a:r>
            <a:rPr lang="en-US" sz="1100" b="0" dirty="0">
              <a:latin typeface="Arial"/>
              <a:ea typeface="Open Sans Semibold" pitchFamily="34" charset="0"/>
              <a:cs typeface="Arial"/>
            </a:rPr>
            <a:t>4. Water reuse and water conservation mandates</a:t>
          </a:r>
        </a:p>
      </dgm:t>
    </dgm:pt>
    <dgm:pt modelId="{B7011270-AC0B-C04D-B6D9-FDFC70AAA69F}" type="sibTrans" cxnId="{6A37EB5B-427D-464C-A648-8FBE168AE338}">
      <dgm:prSet/>
      <dgm:spPr/>
      <dgm:t>
        <a:bodyPr/>
        <a:lstStyle/>
        <a:p>
          <a:endParaRPr lang="en-US"/>
        </a:p>
      </dgm:t>
    </dgm:pt>
    <dgm:pt modelId="{B2A39175-0557-8E4A-AFEF-320D376A47A9}" type="parTrans" cxnId="{6A37EB5B-427D-464C-A648-8FBE168AE338}">
      <dgm:prSet/>
      <dgm:spPr/>
      <dgm:t>
        <a:bodyPr/>
        <a:lstStyle/>
        <a:p>
          <a:endParaRPr lang="en-US"/>
        </a:p>
      </dgm:t>
    </dgm:pt>
    <dgm:pt modelId="{391AB6F3-415B-CF41-817D-021F83E4C737}">
      <dgm:prSet custT="1"/>
      <dgm:spPr/>
      <dgm:t>
        <a:bodyPr lIns="91440"/>
        <a:lstStyle/>
        <a:p>
          <a:pPr algn="l">
            <a:lnSpc>
              <a:spcPct val="90000"/>
            </a:lnSpc>
          </a:pPr>
          <a:r>
            <a:rPr lang="en-US" sz="1100" dirty="0">
              <a:latin typeface="Arial"/>
              <a:ea typeface="Open Sans Extrabold" pitchFamily="34" charset="0"/>
              <a:cs typeface="Arial"/>
            </a:rPr>
            <a:t>1. </a:t>
          </a:r>
          <a:r>
            <a:rPr lang="en-US" sz="1100" dirty="0">
              <a:latin typeface="Arial"/>
              <a:ea typeface="Open Sans Semibold" pitchFamily="34" charset="0"/>
              <a:cs typeface="Arial"/>
            </a:rPr>
            <a:t>Learning from the experiences of technology vendors in getting innovative, commercial-ready products to the marketplace, including the use of testing, permitting experiences and labeling programs.</a:t>
          </a:r>
        </a:p>
        <a:p>
          <a:pPr algn="l">
            <a:lnSpc>
              <a:spcPct val="90000"/>
            </a:lnSpc>
          </a:pPr>
          <a:r>
            <a:rPr lang="en-US" sz="1100" dirty="0">
              <a:latin typeface="Arial"/>
              <a:ea typeface="Open Sans Extrabold" pitchFamily="34" charset="0"/>
              <a:cs typeface="Arial"/>
            </a:rPr>
            <a:t>2. </a:t>
          </a:r>
          <a:r>
            <a:rPr lang="en-US" sz="1100" dirty="0">
              <a:latin typeface="Arial"/>
              <a:ea typeface="Open Sans Semibold" pitchFamily="34" charset="0"/>
              <a:cs typeface="Arial"/>
            </a:rPr>
            <a:t>Advancing model approaches for technology testing that benefit early-stage companies and identifies the role(s) of cluster organizations (ISO ETV Standard emerging).</a:t>
          </a:r>
        </a:p>
        <a:p>
          <a:pPr algn="l">
            <a:lnSpc>
              <a:spcPct val="90000"/>
            </a:lnSpc>
          </a:pPr>
          <a:r>
            <a:rPr lang="en-US" sz="1100" dirty="0">
              <a:latin typeface="Arial"/>
              <a:ea typeface="Open Sans Extrabold" pitchFamily="34" charset="0"/>
              <a:cs typeface="Arial"/>
            </a:rPr>
            <a:t>3. </a:t>
          </a:r>
          <a:r>
            <a:rPr lang="en-US" sz="1100" dirty="0">
              <a:latin typeface="Arial"/>
              <a:ea typeface="Open Sans Semibold" pitchFamily="34" charset="0"/>
              <a:cs typeface="Arial"/>
            </a:rPr>
            <a:t>Encouraging  cluster leader networking and collaboration.</a:t>
          </a:r>
        </a:p>
        <a:p>
          <a:pPr algn="l">
            <a:lnSpc>
              <a:spcPct val="90000"/>
            </a:lnSpc>
          </a:pPr>
          <a:r>
            <a:rPr lang="en-US" sz="1100" dirty="0">
              <a:latin typeface="Arial"/>
              <a:ea typeface="Open Sans Extrabold" pitchFamily="34" charset="0"/>
              <a:cs typeface="Arial"/>
            </a:rPr>
            <a:t>4. </a:t>
          </a:r>
          <a:r>
            <a:rPr lang="en-US" sz="1100" dirty="0">
              <a:latin typeface="Arial"/>
              <a:ea typeface="Open Sans Semibold" pitchFamily="34" charset="0"/>
              <a:cs typeface="Arial"/>
            </a:rPr>
            <a:t>Providing funding for US based early stage water companies and commercializing technologies developed by US federal and academic researchers.</a:t>
          </a:r>
        </a:p>
      </dgm:t>
    </dgm:pt>
    <dgm:pt modelId="{67827721-CAA7-2645-8DFB-2521A3CFA7A2}" type="sibTrans" cxnId="{FCEFD893-F044-9A4F-903D-426C51657EAA}">
      <dgm:prSet/>
      <dgm:spPr/>
      <dgm:t>
        <a:bodyPr/>
        <a:lstStyle/>
        <a:p>
          <a:endParaRPr lang="en-US"/>
        </a:p>
      </dgm:t>
    </dgm:pt>
    <dgm:pt modelId="{510FC1CA-7A56-4940-99FE-BEC0EE7ABE20}" type="parTrans" cxnId="{FCEFD893-F044-9A4F-903D-426C51657EAA}">
      <dgm:prSet/>
      <dgm:spPr/>
      <dgm:t>
        <a:bodyPr/>
        <a:lstStyle/>
        <a:p>
          <a:endParaRPr lang="en-US"/>
        </a:p>
      </dgm:t>
    </dgm:pt>
    <dgm:pt modelId="{AE18FC01-FBB4-D948-88FD-D062E9899583}">
      <dgm:prSet phldrT="[Text]" custT="1"/>
      <dgm:spPr>
        <a:solidFill>
          <a:schemeClr val="accent6">
            <a:lumMod val="75000"/>
          </a:schemeClr>
        </a:solidFill>
      </dgm:spPr>
      <dgm:t>
        <a:bodyPr lIns="91440"/>
        <a:lstStyle/>
        <a:p>
          <a:pPr algn="l">
            <a:lnSpc>
              <a:spcPct val="80000"/>
            </a:lnSpc>
          </a:pPr>
          <a:r>
            <a:rPr lang="en-IE" sz="1100" dirty="0">
              <a:latin typeface="Arial"/>
              <a:ea typeface="Open Sans Extrabold" pitchFamily="34" charset="0"/>
              <a:cs typeface="Arial"/>
            </a:rPr>
            <a:t>1. </a:t>
          </a:r>
          <a:r>
            <a:rPr lang="en-IE" sz="1100" dirty="0">
              <a:latin typeface="Arial"/>
              <a:ea typeface="Open Sans Semibold" pitchFamily="34" charset="0"/>
              <a:cs typeface="Arial"/>
            </a:rPr>
            <a:t>Improved and low-cost monitoring technologies to assure regulatory compliance. </a:t>
          </a:r>
        </a:p>
        <a:p>
          <a:pPr algn="l">
            <a:lnSpc>
              <a:spcPct val="80000"/>
            </a:lnSpc>
          </a:pPr>
          <a:r>
            <a:rPr lang="en-IE" sz="1100" dirty="0">
              <a:latin typeface="Arial"/>
              <a:ea typeface="Open Sans Semibold" pitchFamily="34" charset="0"/>
              <a:cs typeface="Arial"/>
            </a:rPr>
            <a:t>2.  Cost-effective technologies for treatment and removal of emerging contaminants.</a:t>
          </a:r>
          <a:endParaRPr lang="en-GB" sz="1100" dirty="0">
            <a:latin typeface="Arial"/>
            <a:ea typeface="Open Sans Semibold" pitchFamily="34" charset="0"/>
            <a:cs typeface="Arial"/>
          </a:endParaRPr>
        </a:p>
        <a:p>
          <a:pPr algn="l">
            <a:lnSpc>
              <a:spcPct val="80000"/>
            </a:lnSpc>
          </a:pPr>
          <a:r>
            <a:rPr lang="en-IE" sz="1100" dirty="0">
              <a:latin typeface="Arial"/>
              <a:ea typeface="Open Sans Extrabold" pitchFamily="34" charset="0"/>
              <a:cs typeface="Arial"/>
            </a:rPr>
            <a:t>2. Testing and a</a:t>
          </a:r>
          <a:r>
            <a:rPr lang="en-IE" sz="1100" dirty="0">
              <a:latin typeface="Arial"/>
              <a:ea typeface="Open Sans Semibold" pitchFamily="34" charset="0"/>
              <a:cs typeface="Arial"/>
            </a:rPr>
            <a:t>doption of next generation water and wastewater technologies.</a:t>
          </a:r>
          <a:endParaRPr lang="en-GB" sz="1100" dirty="0">
            <a:latin typeface="Arial"/>
            <a:ea typeface="Open Sans Semibold" pitchFamily="34" charset="0"/>
            <a:cs typeface="Arial"/>
          </a:endParaRPr>
        </a:p>
        <a:p>
          <a:pPr algn="l">
            <a:lnSpc>
              <a:spcPct val="80000"/>
            </a:lnSpc>
          </a:pPr>
          <a:r>
            <a:rPr lang="en-IE" sz="1100" dirty="0">
              <a:latin typeface="Arial"/>
              <a:ea typeface="Open Sans Extrabold" pitchFamily="34" charset="0"/>
              <a:cs typeface="Arial"/>
            </a:rPr>
            <a:t>3. </a:t>
          </a:r>
          <a:r>
            <a:rPr lang="en-IE" sz="1100" dirty="0">
              <a:latin typeface="Arial"/>
              <a:ea typeface="Open Sans Semibold" pitchFamily="34" charset="0"/>
              <a:cs typeface="Arial"/>
            </a:rPr>
            <a:t>Continuing US drinking water and ambient water quality objectives  in-line with the ‘Clean Water Act’, which requires EPA to develop criteria for ambient water quality that accurately reflects the latest scientific knowledge on the impacts of pollutants on human health and the environment and drinking water safety. </a:t>
          </a:r>
          <a:endParaRPr lang="en-US" sz="1100" dirty="0">
            <a:latin typeface="Arial"/>
            <a:ea typeface="Open Sans Semibold" pitchFamily="34" charset="0"/>
            <a:cs typeface="Arial"/>
          </a:endParaRPr>
        </a:p>
      </dgm:t>
    </dgm:pt>
    <dgm:pt modelId="{4C161635-BEEC-0245-852A-DE2566390243}" type="sibTrans" cxnId="{9444D4AD-0966-A845-8CC3-FFDF1E2DF44F}">
      <dgm:prSet/>
      <dgm:spPr/>
      <dgm:t>
        <a:bodyPr/>
        <a:lstStyle/>
        <a:p>
          <a:endParaRPr lang="en-US"/>
        </a:p>
      </dgm:t>
    </dgm:pt>
    <dgm:pt modelId="{F10BEA7D-F9CC-B94D-AD2E-6ED93DA380F1}" type="parTrans" cxnId="{9444D4AD-0966-A845-8CC3-FFDF1E2DF44F}">
      <dgm:prSet/>
      <dgm:spPr/>
      <dgm:t>
        <a:bodyPr/>
        <a:lstStyle/>
        <a:p>
          <a:endParaRPr lang="en-US"/>
        </a:p>
      </dgm:t>
    </dgm:pt>
    <dgm:pt modelId="{DA34F80F-69C0-EA42-9187-008409903EE6}" type="pres">
      <dgm:prSet presAssocID="{36BEF01C-B160-A64E-B0FA-1741F0277CF2}" presName="Name0" presStyleCnt="0">
        <dgm:presLayoutVars>
          <dgm:chMax val="1"/>
          <dgm:dir/>
          <dgm:animLvl val="ctr"/>
          <dgm:resizeHandles val="exact"/>
        </dgm:presLayoutVars>
      </dgm:prSet>
      <dgm:spPr/>
      <dgm:t>
        <a:bodyPr/>
        <a:lstStyle/>
        <a:p>
          <a:endParaRPr lang="en-US"/>
        </a:p>
      </dgm:t>
    </dgm:pt>
    <dgm:pt modelId="{712F92CC-CA22-CC49-9BD9-753A327F4A55}" type="pres">
      <dgm:prSet presAssocID="{67DE3945-E75F-1340-8BFD-F5DBC6F6B3AE}" presName="centerShape" presStyleLbl="node0" presStyleIdx="0" presStyleCnt="1" custScaleX="170079" custScaleY="41056" custLinFactNeighborX="-243" custLinFactNeighborY="-11164"/>
      <dgm:spPr>
        <a:prstGeom prst="roundRect">
          <a:avLst/>
        </a:prstGeom>
      </dgm:spPr>
      <dgm:t>
        <a:bodyPr/>
        <a:lstStyle/>
        <a:p>
          <a:endParaRPr lang="en-US"/>
        </a:p>
      </dgm:t>
    </dgm:pt>
    <dgm:pt modelId="{04F27EC8-3475-0947-A4C7-569469CC37AC}" type="pres">
      <dgm:prSet presAssocID="{5A9FACB4-6B1C-544A-A48D-E6F621B21316}" presName="node" presStyleLbl="node1" presStyleIdx="0" presStyleCnt="3" custScaleX="242972" custScaleY="132502" custRadScaleRad="90936" custRadScaleInc="-766">
        <dgm:presLayoutVars>
          <dgm:bulletEnabled val="1"/>
        </dgm:presLayoutVars>
      </dgm:prSet>
      <dgm:spPr>
        <a:prstGeom prst="roundRect">
          <a:avLst/>
        </a:prstGeom>
      </dgm:spPr>
      <dgm:t>
        <a:bodyPr/>
        <a:lstStyle/>
        <a:p>
          <a:endParaRPr lang="en-US"/>
        </a:p>
      </dgm:t>
    </dgm:pt>
    <dgm:pt modelId="{286666C7-7C18-7F43-96D5-A066C104A73F}" type="pres">
      <dgm:prSet presAssocID="{5A9FACB4-6B1C-544A-A48D-E6F621B21316}" presName="dummy" presStyleCnt="0"/>
      <dgm:spPr/>
    </dgm:pt>
    <dgm:pt modelId="{1BD62C32-8ED8-0148-8849-D9DAD03E3D65}" type="pres">
      <dgm:prSet presAssocID="{B7011270-AC0B-C04D-B6D9-FDFC70AAA69F}" presName="sibTrans" presStyleLbl="sibTrans2D1" presStyleIdx="0" presStyleCnt="3" custLinFactNeighborX="244" custLinFactNeighborY="70"/>
      <dgm:spPr/>
      <dgm:t>
        <a:bodyPr/>
        <a:lstStyle/>
        <a:p>
          <a:endParaRPr lang="en-US"/>
        </a:p>
      </dgm:t>
    </dgm:pt>
    <dgm:pt modelId="{79939B07-7C18-B544-B78A-87DDFB614EE6}" type="pres">
      <dgm:prSet presAssocID="{AE18FC01-FBB4-D948-88FD-D062E9899583}" presName="node" presStyleLbl="node1" presStyleIdx="1" presStyleCnt="3" custScaleX="242971" custScaleY="135339" custRadScaleRad="109325" custRadScaleInc="21963">
        <dgm:presLayoutVars>
          <dgm:bulletEnabled val="1"/>
        </dgm:presLayoutVars>
      </dgm:prSet>
      <dgm:spPr>
        <a:prstGeom prst="roundRect">
          <a:avLst/>
        </a:prstGeom>
      </dgm:spPr>
      <dgm:t>
        <a:bodyPr/>
        <a:lstStyle/>
        <a:p>
          <a:endParaRPr lang="en-US"/>
        </a:p>
      </dgm:t>
    </dgm:pt>
    <dgm:pt modelId="{02A86C0A-9BA3-6E4C-81FF-6AD037919FBE}" type="pres">
      <dgm:prSet presAssocID="{AE18FC01-FBB4-D948-88FD-D062E9899583}" presName="dummy" presStyleCnt="0"/>
      <dgm:spPr/>
    </dgm:pt>
    <dgm:pt modelId="{59127459-4F13-394F-B973-79C578937E37}" type="pres">
      <dgm:prSet presAssocID="{4C161635-BEEC-0245-852A-DE2566390243}" presName="sibTrans" presStyleLbl="sibTrans2D1" presStyleIdx="1" presStyleCnt="3"/>
      <dgm:spPr/>
      <dgm:t>
        <a:bodyPr/>
        <a:lstStyle/>
        <a:p>
          <a:endParaRPr lang="en-US"/>
        </a:p>
      </dgm:t>
    </dgm:pt>
    <dgm:pt modelId="{B022ED72-E1D0-3045-8E96-E6A9645F525F}" type="pres">
      <dgm:prSet presAssocID="{391AB6F3-415B-CF41-817D-021F83E4C737}" presName="node" presStyleLbl="node1" presStyleIdx="2" presStyleCnt="3" custScaleX="245916" custScaleY="135343" custRadScaleRad="110405" custRadScaleInc="-20839">
        <dgm:presLayoutVars>
          <dgm:bulletEnabled val="1"/>
        </dgm:presLayoutVars>
      </dgm:prSet>
      <dgm:spPr>
        <a:prstGeom prst="roundRect">
          <a:avLst/>
        </a:prstGeom>
      </dgm:spPr>
      <dgm:t>
        <a:bodyPr/>
        <a:lstStyle/>
        <a:p>
          <a:endParaRPr lang="en-US"/>
        </a:p>
      </dgm:t>
    </dgm:pt>
    <dgm:pt modelId="{7BDA7D75-B2C0-8C4F-8E4C-6773A82C4500}" type="pres">
      <dgm:prSet presAssocID="{391AB6F3-415B-CF41-817D-021F83E4C737}" presName="dummy" presStyleCnt="0"/>
      <dgm:spPr/>
    </dgm:pt>
    <dgm:pt modelId="{E9A18058-512D-0D41-BC38-37326AA093D2}" type="pres">
      <dgm:prSet presAssocID="{67827721-CAA7-2645-8DFB-2521A3CFA7A2}" presName="sibTrans" presStyleLbl="sibTrans2D1" presStyleIdx="2" presStyleCnt="3"/>
      <dgm:spPr/>
      <dgm:t>
        <a:bodyPr/>
        <a:lstStyle/>
        <a:p>
          <a:endParaRPr lang="en-US"/>
        </a:p>
      </dgm:t>
    </dgm:pt>
  </dgm:ptLst>
  <dgm:cxnLst>
    <dgm:cxn modelId="{09F49732-5159-3945-BF23-25EE429A76F0}" srcId="{36BEF01C-B160-A64E-B0FA-1741F0277CF2}" destId="{67DE3945-E75F-1340-8BFD-F5DBC6F6B3AE}" srcOrd="0" destOrd="0" parTransId="{17501469-422D-904A-A630-8DE81AC6B1C4}" sibTransId="{0F74A215-D3FE-4840-81ED-57E4AE6DA714}"/>
    <dgm:cxn modelId="{417B4503-5112-724C-9567-96E4960B8A66}" type="presOf" srcId="{5A9FACB4-6B1C-544A-A48D-E6F621B21316}" destId="{04F27EC8-3475-0947-A4C7-569469CC37AC}" srcOrd="0" destOrd="0" presId="urn:microsoft.com/office/officeart/2005/8/layout/radial6"/>
    <dgm:cxn modelId="{41D76C93-C5E0-AA46-B383-474E7FF846B2}" type="presOf" srcId="{4C161635-BEEC-0245-852A-DE2566390243}" destId="{59127459-4F13-394F-B973-79C578937E37}" srcOrd="0" destOrd="0" presId="urn:microsoft.com/office/officeart/2005/8/layout/radial6"/>
    <dgm:cxn modelId="{46E0F682-3008-A24C-B8C1-77AD099E4B0A}" type="presOf" srcId="{B7011270-AC0B-C04D-B6D9-FDFC70AAA69F}" destId="{1BD62C32-8ED8-0148-8849-D9DAD03E3D65}" srcOrd="0" destOrd="0" presId="urn:microsoft.com/office/officeart/2005/8/layout/radial6"/>
    <dgm:cxn modelId="{5F6B1C95-27B2-DD46-B63A-52821413056A}" type="presOf" srcId="{67DE3945-E75F-1340-8BFD-F5DBC6F6B3AE}" destId="{712F92CC-CA22-CC49-9BD9-753A327F4A55}" srcOrd="0" destOrd="0" presId="urn:microsoft.com/office/officeart/2005/8/layout/radial6"/>
    <dgm:cxn modelId="{9227E0BF-1270-C64A-B1E5-FACA3193DDDA}" type="presOf" srcId="{36BEF01C-B160-A64E-B0FA-1741F0277CF2}" destId="{DA34F80F-69C0-EA42-9187-008409903EE6}" srcOrd="0" destOrd="0" presId="urn:microsoft.com/office/officeart/2005/8/layout/radial6"/>
    <dgm:cxn modelId="{80BD17D0-0405-B042-A396-CD40AF156785}" type="presOf" srcId="{67827721-CAA7-2645-8DFB-2521A3CFA7A2}" destId="{E9A18058-512D-0D41-BC38-37326AA093D2}" srcOrd="0" destOrd="0" presId="urn:microsoft.com/office/officeart/2005/8/layout/radial6"/>
    <dgm:cxn modelId="{6A37EB5B-427D-464C-A648-8FBE168AE338}" srcId="{67DE3945-E75F-1340-8BFD-F5DBC6F6B3AE}" destId="{5A9FACB4-6B1C-544A-A48D-E6F621B21316}" srcOrd="0" destOrd="0" parTransId="{B2A39175-0557-8E4A-AFEF-320D376A47A9}" sibTransId="{B7011270-AC0B-C04D-B6D9-FDFC70AAA69F}"/>
    <dgm:cxn modelId="{FCEFD893-F044-9A4F-903D-426C51657EAA}" srcId="{67DE3945-E75F-1340-8BFD-F5DBC6F6B3AE}" destId="{391AB6F3-415B-CF41-817D-021F83E4C737}" srcOrd="2" destOrd="0" parTransId="{510FC1CA-7A56-4940-99FE-BEC0EE7ABE20}" sibTransId="{67827721-CAA7-2645-8DFB-2521A3CFA7A2}"/>
    <dgm:cxn modelId="{7E445E60-5E9C-F740-A1CD-8E0615B9C75A}" type="presOf" srcId="{AE18FC01-FBB4-D948-88FD-D062E9899583}" destId="{79939B07-7C18-B544-B78A-87DDFB614EE6}" srcOrd="0" destOrd="0" presId="urn:microsoft.com/office/officeart/2005/8/layout/radial6"/>
    <dgm:cxn modelId="{96BDB393-D40B-8B49-81B7-65847E0CE124}" type="presOf" srcId="{391AB6F3-415B-CF41-817D-021F83E4C737}" destId="{B022ED72-E1D0-3045-8E96-E6A9645F525F}" srcOrd="0" destOrd="0" presId="urn:microsoft.com/office/officeart/2005/8/layout/radial6"/>
    <dgm:cxn modelId="{9444D4AD-0966-A845-8CC3-FFDF1E2DF44F}" srcId="{67DE3945-E75F-1340-8BFD-F5DBC6F6B3AE}" destId="{AE18FC01-FBB4-D948-88FD-D062E9899583}" srcOrd="1" destOrd="0" parTransId="{F10BEA7D-F9CC-B94D-AD2E-6ED93DA380F1}" sibTransId="{4C161635-BEEC-0245-852A-DE2566390243}"/>
    <dgm:cxn modelId="{4B667501-B5A1-EE46-AF2F-66F14677952A}" type="presParOf" srcId="{DA34F80F-69C0-EA42-9187-008409903EE6}" destId="{712F92CC-CA22-CC49-9BD9-753A327F4A55}" srcOrd="0" destOrd="0" presId="urn:microsoft.com/office/officeart/2005/8/layout/radial6"/>
    <dgm:cxn modelId="{E31C901C-C7BE-834C-A4EC-B9DED1A933D6}" type="presParOf" srcId="{DA34F80F-69C0-EA42-9187-008409903EE6}" destId="{04F27EC8-3475-0947-A4C7-569469CC37AC}" srcOrd="1" destOrd="0" presId="urn:microsoft.com/office/officeart/2005/8/layout/radial6"/>
    <dgm:cxn modelId="{76FE274A-6DB7-6644-BF43-194F50477867}" type="presParOf" srcId="{DA34F80F-69C0-EA42-9187-008409903EE6}" destId="{286666C7-7C18-7F43-96D5-A066C104A73F}" srcOrd="2" destOrd="0" presId="urn:microsoft.com/office/officeart/2005/8/layout/radial6"/>
    <dgm:cxn modelId="{2CB177B2-3979-7545-BCE3-B30235F11224}" type="presParOf" srcId="{DA34F80F-69C0-EA42-9187-008409903EE6}" destId="{1BD62C32-8ED8-0148-8849-D9DAD03E3D65}" srcOrd="3" destOrd="0" presId="urn:microsoft.com/office/officeart/2005/8/layout/radial6"/>
    <dgm:cxn modelId="{F15F04D2-9A68-454E-858B-3D720348831C}" type="presParOf" srcId="{DA34F80F-69C0-EA42-9187-008409903EE6}" destId="{79939B07-7C18-B544-B78A-87DDFB614EE6}" srcOrd="4" destOrd="0" presId="urn:microsoft.com/office/officeart/2005/8/layout/radial6"/>
    <dgm:cxn modelId="{CEDE9094-CD12-4649-B65B-25A3F996D610}" type="presParOf" srcId="{DA34F80F-69C0-EA42-9187-008409903EE6}" destId="{02A86C0A-9BA3-6E4C-81FF-6AD037919FBE}" srcOrd="5" destOrd="0" presId="urn:microsoft.com/office/officeart/2005/8/layout/radial6"/>
    <dgm:cxn modelId="{9908A2F8-ACD1-C345-8061-8F626AD8C61A}" type="presParOf" srcId="{DA34F80F-69C0-EA42-9187-008409903EE6}" destId="{59127459-4F13-394F-B973-79C578937E37}" srcOrd="6" destOrd="0" presId="urn:microsoft.com/office/officeart/2005/8/layout/radial6"/>
    <dgm:cxn modelId="{5CF4C8B6-BF77-9B42-A619-2F5CD93D304B}" type="presParOf" srcId="{DA34F80F-69C0-EA42-9187-008409903EE6}" destId="{B022ED72-E1D0-3045-8E96-E6A9645F525F}" srcOrd="7" destOrd="0" presId="urn:microsoft.com/office/officeart/2005/8/layout/radial6"/>
    <dgm:cxn modelId="{072ABFB9-1DD9-9648-9593-B8C412E7B930}" type="presParOf" srcId="{DA34F80F-69C0-EA42-9187-008409903EE6}" destId="{7BDA7D75-B2C0-8C4F-8E4C-6773A82C4500}" srcOrd="8" destOrd="0" presId="urn:microsoft.com/office/officeart/2005/8/layout/radial6"/>
    <dgm:cxn modelId="{7A20A3A9-F8E2-CD4D-9F01-721A674E4168}" type="presParOf" srcId="{DA34F80F-69C0-EA42-9187-008409903EE6}" destId="{E9A18058-512D-0D41-BC38-37326AA093D2}" srcOrd="9"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428DDFC-D0A0-1945-A01D-5526F2308CC1}" type="doc">
      <dgm:prSet loTypeId="urn:microsoft.com/office/officeart/2005/8/layout/radial4" loCatId="" qsTypeId="urn:microsoft.com/office/officeart/2005/8/quickstyle/simple4" qsCatId="simple" csTypeId="urn:microsoft.com/office/officeart/2005/8/colors/colorful1" csCatId="colorful" phldr="1"/>
      <dgm:spPr/>
      <dgm:t>
        <a:bodyPr/>
        <a:lstStyle/>
        <a:p>
          <a:endParaRPr lang="en-US"/>
        </a:p>
      </dgm:t>
    </dgm:pt>
    <dgm:pt modelId="{72CDB138-0A90-7E44-9AC2-B5363BD44219}">
      <dgm:prSet phldrT="[Text]"/>
      <dgm:spPr/>
      <dgm:t>
        <a:bodyPr/>
        <a:lstStyle/>
        <a:p>
          <a:r>
            <a:rPr lang="en-US" dirty="0"/>
            <a:t>Trends in Business Models</a:t>
          </a:r>
        </a:p>
      </dgm:t>
    </dgm:pt>
    <dgm:pt modelId="{C9B2BCC6-DB48-B345-B373-9916884B9CF0}" type="parTrans" cxnId="{E2CBAF5B-894E-C04F-A711-B94AC12F3CCA}">
      <dgm:prSet/>
      <dgm:spPr/>
      <dgm:t>
        <a:bodyPr/>
        <a:lstStyle/>
        <a:p>
          <a:endParaRPr lang="en-US"/>
        </a:p>
      </dgm:t>
    </dgm:pt>
    <dgm:pt modelId="{475AEA1A-A48C-5142-AF39-EBC9E6DFFEFB}" type="sibTrans" cxnId="{E2CBAF5B-894E-C04F-A711-B94AC12F3CCA}">
      <dgm:prSet/>
      <dgm:spPr/>
      <dgm:t>
        <a:bodyPr/>
        <a:lstStyle/>
        <a:p>
          <a:endParaRPr lang="en-US"/>
        </a:p>
      </dgm:t>
    </dgm:pt>
    <dgm:pt modelId="{AA179747-ABD3-A145-A66E-F643154979FE}">
      <dgm:prSet phldrT="[Text]"/>
      <dgm:spPr/>
      <dgm:t>
        <a:bodyPr/>
        <a:lstStyle/>
        <a:p>
          <a:r>
            <a:rPr lang="en-US" dirty="0"/>
            <a:t>1) Shifts in the Value Chain </a:t>
          </a:r>
        </a:p>
      </dgm:t>
    </dgm:pt>
    <dgm:pt modelId="{3F500151-24A2-7246-A6B1-0D6452DAC406}" type="parTrans" cxnId="{F889FCC7-226C-EC4E-B978-9626799949BC}">
      <dgm:prSet/>
      <dgm:spPr/>
      <dgm:t>
        <a:bodyPr/>
        <a:lstStyle/>
        <a:p>
          <a:endParaRPr lang="en-US"/>
        </a:p>
      </dgm:t>
    </dgm:pt>
    <dgm:pt modelId="{077F2CC8-7F22-8648-8E75-EDD556E323FF}" type="sibTrans" cxnId="{F889FCC7-226C-EC4E-B978-9626799949BC}">
      <dgm:prSet/>
      <dgm:spPr/>
      <dgm:t>
        <a:bodyPr/>
        <a:lstStyle/>
        <a:p>
          <a:endParaRPr lang="en-US"/>
        </a:p>
      </dgm:t>
    </dgm:pt>
    <dgm:pt modelId="{51BBB2C9-8EC0-C342-9B8B-F7EBC97DD4C7}">
      <dgm:prSet phldrT="[Text]"/>
      <dgm:spPr/>
      <dgm:t>
        <a:bodyPr/>
        <a:lstStyle/>
        <a:p>
          <a:r>
            <a:rPr lang="en-US" dirty="0"/>
            <a:t>2) Technology Rental/Leasing </a:t>
          </a:r>
        </a:p>
      </dgm:t>
    </dgm:pt>
    <dgm:pt modelId="{22D33CDA-A70C-8C49-8366-355780BDFE90}" type="parTrans" cxnId="{95EA8610-9326-0B4D-826C-82F237F32D01}">
      <dgm:prSet/>
      <dgm:spPr/>
      <dgm:t>
        <a:bodyPr/>
        <a:lstStyle/>
        <a:p>
          <a:endParaRPr lang="en-US"/>
        </a:p>
      </dgm:t>
    </dgm:pt>
    <dgm:pt modelId="{E336F6C7-3889-EF47-B356-34F9DF0EE8B8}" type="sibTrans" cxnId="{95EA8610-9326-0B4D-826C-82F237F32D01}">
      <dgm:prSet/>
      <dgm:spPr/>
      <dgm:t>
        <a:bodyPr/>
        <a:lstStyle/>
        <a:p>
          <a:endParaRPr lang="en-US"/>
        </a:p>
      </dgm:t>
    </dgm:pt>
    <dgm:pt modelId="{7460D196-2843-CE4C-B935-9B9DBFF00273}">
      <dgm:prSet phldrT="[Text]"/>
      <dgm:spPr/>
      <dgm:t>
        <a:bodyPr/>
        <a:lstStyle/>
        <a:p>
          <a:r>
            <a:rPr lang="en-US" dirty="0"/>
            <a:t>4) Data-as-a-Service (DaaS)</a:t>
          </a:r>
        </a:p>
      </dgm:t>
    </dgm:pt>
    <dgm:pt modelId="{D3FD3721-A7CB-6A4B-B156-508382DBC640}" type="parTrans" cxnId="{6C30C6BB-2F9B-C748-A420-348818670F20}">
      <dgm:prSet/>
      <dgm:spPr/>
      <dgm:t>
        <a:bodyPr/>
        <a:lstStyle/>
        <a:p>
          <a:endParaRPr lang="en-US"/>
        </a:p>
      </dgm:t>
    </dgm:pt>
    <dgm:pt modelId="{CC1F8C95-E828-2441-96FB-A9765B83E64D}" type="sibTrans" cxnId="{6C30C6BB-2F9B-C748-A420-348818670F20}">
      <dgm:prSet/>
      <dgm:spPr/>
      <dgm:t>
        <a:bodyPr/>
        <a:lstStyle/>
        <a:p>
          <a:endParaRPr lang="en-US"/>
        </a:p>
      </dgm:t>
    </dgm:pt>
    <dgm:pt modelId="{FB44F71B-A3EE-8449-BFFC-8EB5098F245D}">
      <dgm:prSet/>
      <dgm:spPr>
        <a:solidFill>
          <a:srgbClr val="800000"/>
        </a:solidFill>
      </dgm:spPr>
      <dgm:t>
        <a:bodyPr/>
        <a:lstStyle/>
        <a:p>
          <a:r>
            <a:rPr lang="en-US" dirty="0"/>
            <a:t>3) Water-as-a-Service (</a:t>
          </a:r>
          <a:r>
            <a:rPr lang="en-US" dirty="0" err="1"/>
            <a:t>WaaS</a:t>
          </a:r>
          <a:r>
            <a:rPr lang="en-US" dirty="0"/>
            <a:t>) and Financing Options</a:t>
          </a:r>
        </a:p>
      </dgm:t>
    </dgm:pt>
    <dgm:pt modelId="{76710869-83FA-0049-B82C-A538E1A3D387}" type="parTrans" cxnId="{5F6B9583-FB37-FF4F-B81A-81C09853323A}">
      <dgm:prSet/>
      <dgm:spPr>
        <a:solidFill>
          <a:srgbClr val="800000"/>
        </a:solidFill>
      </dgm:spPr>
      <dgm:t>
        <a:bodyPr/>
        <a:lstStyle/>
        <a:p>
          <a:endParaRPr lang="en-US"/>
        </a:p>
      </dgm:t>
    </dgm:pt>
    <dgm:pt modelId="{29BDFC57-E427-B54C-9F4D-205ACFE6471F}" type="sibTrans" cxnId="{5F6B9583-FB37-FF4F-B81A-81C09853323A}">
      <dgm:prSet/>
      <dgm:spPr/>
      <dgm:t>
        <a:bodyPr/>
        <a:lstStyle/>
        <a:p>
          <a:endParaRPr lang="en-US"/>
        </a:p>
      </dgm:t>
    </dgm:pt>
    <dgm:pt modelId="{FE2598B4-F3DF-8646-801C-5249CB2C042F}" type="pres">
      <dgm:prSet presAssocID="{1428DDFC-D0A0-1945-A01D-5526F2308CC1}" presName="cycle" presStyleCnt="0">
        <dgm:presLayoutVars>
          <dgm:chMax val="1"/>
          <dgm:dir/>
          <dgm:animLvl val="ctr"/>
          <dgm:resizeHandles val="exact"/>
        </dgm:presLayoutVars>
      </dgm:prSet>
      <dgm:spPr/>
      <dgm:t>
        <a:bodyPr/>
        <a:lstStyle/>
        <a:p>
          <a:endParaRPr lang="en-US"/>
        </a:p>
      </dgm:t>
    </dgm:pt>
    <dgm:pt modelId="{A25F6047-9185-6047-82C6-2612B8745C59}" type="pres">
      <dgm:prSet presAssocID="{72CDB138-0A90-7E44-9AC2-B5363BD44219}" presName="centerShape" presStyleLbl="node0" presStyleIdx="0" presStyleCnt="1" custLinFactNeighborY="-23491"/>
      <dgm:spPr/>
      <dgm:t>
        <a:bodyPr/>
        <a:lstStyle/>
        <a:p>
          <a:endParaRPr lang="en-US"/>
        </a:p>
      </dgm:t>
    </dgm:pt>
    <dgm:pt modelId="{44F6EC36-2782-CF43-AB6B-B5664A5773D7}" type="pres">
      <dgm:prSet presAssocID="{3F500151-24A2-7246-A6B1-0D6452DAC406}" presName="parTrans" presStyleLbl="bgSibTrans2D1" presStyleIdx="0" presStyleCnt="4"/>
      <dgm:spPr/>
      <dgm:t>
        <a:bodyPr/>
        <a:lstStyle/>
        <a:p>
          <a:endParaRPr lang="en-US"/>
        </a:p>
      </dgm:t>
    </dgm:pt>
    <dgm:pt modelId="{AA6FD6AD-6BB8-C14D-BFB9-B7DB3B969964}" type="pres">
      <dgm:prSet presAssocID="{AA179747-ABD3-A145-A66E-F643154979FE}" presName="node" presStyleLbl="node1" presStyleIdx="0" presStyleCnt="4" custRadScaleRad="197409" custRadScaleInc="139681">
        <dgm:presLayoutVars>
          <dgm:bulletEnabled val="1"/>
        </dgm:presLayoutVars>
      </dgm:prSet>
      <dgm:spPr/>
      <dgm:t>
        <a:bodyPr/>
        <a:lstStyle/>
        <a:p>
          <a:endParaRPr lang="en-US"/>
        </a:p>
      </dgm:t>
    </dgm:pt>
    <dgm:pt modelId="{0BD6EF97-3933-E040-B2FF-97CD02564A4C}" type="pres">
      <dgm:prSet presAssocID="{22D33CDA-A70C-8C49-8366-355780BDFE90}" presName="parTrans" presStyleLbl="bgSibTrans2D1" presStyleIdx="1" presStyleCnt="4"/>
      <dgm:spPr/>
      <dgm:t>
        <a:bodyPr/>
        <a:lstStyle/>
        <a:p>
          <a:endParaRPr lang="en-US"/>
        </a:p>
      </dgm:t>
    </dgm:pt>
    <dgm:pt modelId="{E5C80F87-4EE1-6144-9A72-4325D1FB218D}" type="pres">
      <dgm:prSet presAssocID="{51BBB2C9-8EC0-C342-9B8B-F7EBC97DD4C7}" presName="node" presStyleLbl="node1" presStyleIdx="1" presStyleCnt="4" custRadScaleRad="65518" custRadScaleInc="-256830">
        <dgm:presLayoutVars>
          <dgm:bulletEnabled val="1"/>
        </dgm:presLayoutVars>
      </dgm:prSet>
      <dgm:spPr/>
      <dgm:t>
        <a:bodyPr/>
        <a:lstStyle/>
        <a:p>
          <a:endParaRPr lang="en-US"/>
        </a:p>
      </dgm:t>
    </dgm:pt>
    <dgm:pt modelId="{3002D1BB-041D-834B-8560-B47D9E3AC701}" type="pres">
      <dgm:prSet presAssocID="{D3FD3721-A7CB-6A4B-B156-508382DBC640}" presName="parTrans" presStyleLbl="bgSibTrans2D1" presStyleIdx="2" presStyleCnt="4"/>
      <dgm:spPr/>
      <dgm:t>
        <a:bodyPr/>
        <a:lstStyle/>
        <a:p>
          <a:endParaRPr lang="en-US"/>
        </a:p>
      </dgm:t>
    </dgm:pt>
    <dgm:pt modelId="{DD001710-3074-9049-8981-E6A0A0095E8E}" type="pres">
      <dgm:prSet presAssocID="{7460D196-2843-CE4C-B935-9B9DBFF00273}" presName="node" presStyleLbl="node1" presStyleIdx="2" presStyleCnt="4" custRadScaleRad="65307" custRadScaleInc="257095">
        <dgm:presLayoutVars>
          <dgm:bulletEnabled val="1"/>
        </dgm:presLayoutVars>
      </dgm:prSet>
      <dgm:spPr/>
      <dgm:t>
        <a:bodyPr/>
        <a:lstStyle/>
        <a:p>
          <a:endParaRPr lang="en-US"/>
        </a:p>
      </dgm:t>
    </dgm:pt>
    <dgm:pt modelId="{DFB57786-7684-AB42-BA08-BED9CACAC04E}" type="pres">
      <dgm:prSet presAssocID="{76710869-83FA-0049-B82C-A538E1A3D387}" presName="parTrans" presStyleLbl="bgSibTrans2D1" presStyleIdx="3" presStyleCnt="4"/>
      <dgm:spPr/>
      <dgm:t>
        <a:bodyPr/>
        <a:lstStyle/>
        <a:p>
          <a:endParaRPr lang="en-US"/>
        </a:p>
      </dgm:t>
    </dgm:pt>
    <dgm:pt modelId="{A2B2A178-C79D-AD48-8477-DAA6FD93A785}" type="pres">
      <dgm:prSet presAssocID="{FB44F71B-A3EE-8449-BFFC-8EB5098F245D}" presName="node" presStyleLbl="node1" presStyleIdx="3" presStyleCnt="4" custRadScaleRad="197474" custRadScaleInc="-139485">
        <dgm:presLayoutVars>
          <dgm:bulletEnabled val="1"/>
        </dgm:presLayoutVars>
      </dgm:prSet>
      <dgm:spPr/>
      <dgm:t>
        <a:bodyPr/>
        <a:lstStyle/>
        <a:p>
          <a:endParaRPr lang="en-US"/>
        </a:p>
      </dgm:t>
    </dgm:pt>
  </dgm:ptLst>
  <dgm:cxnLst>
    <dgm:cxn modelId="{D69C008E-5209-0145-9195-82D926D9049C}" type="presOf" srcId="{1428DDFC-D0A0-1945-A01D-5526F2308CC1}" destId="{FE2598B4-F3DF-8646-801C-5249CB2C042F}" srcOrd="0" destOrd="0" presId="urn:microsoft.com/office/officeart/2005/8/layout/radial4"/>
    <dgm:cxn modelId="{AAC189B3-4C37-0140-8D7F-36854713FF3F}" type="presOf" srcId="{3F500151-24A2-7246-A6B1-0D6452DAC406}" destId="{44F6EC36-2782-CF43-AB6B-B5664A5773D7}" srcOrd="0" destOrd="0" presId="urn:microsoft.com/office/officeart/2005/8/layout/radial4"/>
    <dgm:cxn modelId="{635E9EDE-64DA-794B-B95B-20159B1AAF0A}" type="presOf" srcId="{22D33CDA-A70C-8C49-8366-355780BDFE90}" destId="{0BD6EF97-3933-E040-B2FF-97CD02564A4C}" srcOrd="0" destOrd="0" presId="urn:microsoft.com/office/officeart/2005/8/layout/radial4"/>
    <dgm:cxn modelId="{95EA8610-9326-0B4D-826C-82F237F32D01}" srcId="{72CDB138-0A90-7E44-9AC2-B5363BD44219}" destId="{51BBB2C9-8EC0-C342-9B8B-F7EBC97DD4C7}" srcOrd="1" destOrd="0" parTransId="{22D33CDA-A70C-8C49-8366-355780BDFE90}" sibTransId="{E336F6C7-3889-EF47-B356-34F9DF0EE8B8}"/>
    <dgm:cxn modelId="{3B64BFF9-329E-184F-B86A-AEDD51739820}" type="presOf" srcId="{AA179747-ABD3-A145-A66E-F643154979FE}" destId="{AA6FD6AD-6BB8-C14D-BFB9-B7DB3B969964}" srcOrd="0" destOrd="0" presId="urn:microsoft.com/office/officeart/2005/8/layout/radial4"/>
    <dgm:cxn modelId="{0676BEB8-AA37-754D-AAF9-93E7DFF34C86}" type="presOf" srcId="{D3FD3721-A7CB-6A4B-B156-508382DBC640}" destId="{3002D1BB-041D-834B-8560-B47D9E3AC701}" srcOrd="0" destOrd="0" presId="urn:microsoft.com/office/officeart/2005/8/layout/radial4"/>
    <dgm:cxn modelId="{5F6B9583-FB37-FF4F-B81A-81C09853323A}" srcId="{72CDB138-0A90-7E44-9AC2-B5363BD44219}" destId="{FB44F71B-A3EE-8449-BFFC-8EB5098F245D}" srcOrd="3" destOrd="0" parTransId="{76710869-83FA-0049-B82C-A538E1A3D387}" sibTransId="{29BDFC57-E427-B54C-9F4D-205ACFE6471F}"/>
    <dgm:cxn modelId="{6C30C6BB-2F9B-C748-A420-348818670F20}" srcId="{72CDB138-0A90-7E44-9AC2-B5363BD44219}" destId="{7460D196-2843-CE4C-B935-9B9DBFF00273}" srcOrd="2" destOrd="0" parTransId="{D3FD3721-A7CB-6A4B-B156-508382DBC640}" sibTransId="{CC1F8C95-E828-2441-96FB-A9765B83E64D}"/>
    <dgm:cxn modelId="{F889FCC7-226C-EC4E-B978-9626799949BC}" srcId="{72CDB138-0A90-7E44-9AC2-B5363BD44219}" destId="{AA179747-ABD3-A145-A66E-F643154979FE}" srcOrd="0" destOrd="0" parTransId="{3F500151-24A2-7246-A6B1-0D6452DAC406}" sibTransId="{077F2CC8-7F22-8648-8E75-EDD556E323FF}"/>
    <dgm:cxn modelId="{11CC8B34-7050-044F-8FF2-938044AE6B6C}" type="presOf" srcId="{7460D196-2843-CE4C-B935-9B9DBFF00273}" destId="{DD001710-3074-9049-8981-E6A0A0095E8E}" srcOrd="0" destOrd="0" presId="urn:microsoft.com/office/officeart/2005/8/layout/radial4"/>
    <dgm:cxn modelId="{F0CF7694-82FD-5D43-A6F7-C9F003A6E84E}" type="presOf" srcId="{51BBB2C9-8EC0-C342-9B8B-F7EBC97DD4C7}" destId="{E5C80F87-4EE1-6144-9A72-4325D1FB218D}" srcOrd="0" destOrd="0" presId="urn:microsoft.com/office/officeart/2005/8/layout/radial4"/>
    <dgm:cxn modelId="{DEA5016F-0A24-3D4E-891D-3CC2CF2D690D}" type="presOf" srcId="{76710869-83FA-0049-B82C-A538E1A3D387}" destId="{DFB57786-7684-AB42-BA08-BED9CACAC04E}" srcOrd="0" destOrd="0" presId="urn:microsoft.com/office/officeart/2005/8/layout/radial4"/>
    <dgm:cxn modelId="{EAD286FD-49CC-2C46-B9DA-A1C1668CAA55}" type="presOf" srcId="{72CDB138-0A90-7E44-9AC2-B5363BD44219}" destId="{A25F6047-9185-6047-82C6-2612B8745C59}" srcOrd="0" destOrd="0" presId="urn:microsoft.com/office/officeart/2005/8/layout/radial4"/>
    <dgm:cxn modelId="{FE6EADCD-6B16-2E4E-A368-49E53543FEDC}" type="presOf" srcId="{FB44F71B-A3EE-8449-BFFC-8EB5098F245D}" destId="{A2B2A178-C79D-AD48-8477-DAA6FD93A785}" srcOrd="0" destOrd="0" presId="urn:microsoft.com/office/officeart/2005/8/layout/radial4"/>
    <dgm:cxn modelId="{E2CBAF5B-894E-C04F-A711-B94AC12F3CCA}" srcId="{1428DDFC-D0A0-1945-A01D-5526F2308CC1}" destId="{72CDB138-0A90-7E44-9AC2-B5363BD44219}" srcOrd="0" destOrd="0" parTransId="{C9B2BCC6-DB48-B345-B373-9916884B9CF0}" sibTransId="{475AEA1A-A48C-5142-AF39-EBC9E6DFFEFB}"/>
    <dgm:cxn modelId="{08B71F73-CAC1-7948-B983-F5662ACD48E2}" type="presParOf" srcId="{FE2598B4-F3DF-8646-801C-5249CB2C042F}" destId="{A25F6047-9185-6047-82C6-2612B8745C59}" srcOrd="0" destOrd="0" presId="urn:microsoft.com/office/officeart/2005/8/layout/radial4"/>
    <dgm:cxn modelId="{C9C6C5B0-5314-5548-BF07-B690762CE8FB}" type="presParOf" srcId="{FE2598B4-F3DF-8646-801C-5249CB2C042F}" destId="{44F6EC36-2782-CF43-AB6B-B5664A5773D7}" srcOrd="1" destOrd="0" presId="urn:microsoft.com/office/officeart/2005/8/layout/radial4"/>
    <dgm:cxn modelId="{F5B39ED8-65EB-0048-9C79-2E37668BD78E}" type="presParOf" srcId="{FE2598B4-F3DF-8646-801C-5249CB2C042F}" destId="{AA6FD6AD-6BB8-C14D-BFB9-B7DB3B969964}" srcOrd="2" destOrd="0" presId="urn:microsoft.com/office/officeart/2005/8/layout/radial4"/>
    <dgm:cxn modelId="{BA2C5CB7-F430-7847-8D3D-B3E721F3BECA}" type="presParOf" srcId="{FE2598B4-F3DF-8646-801C-5249CB2C042F}" destId="{0BD6EF97-3933-E040-B2FF-97CD02564A4C}" srcOrd="3" destOrd="0" presId="urn:microsoft.com/office/officeart/2005/8/layout/radial4"/>
    <dgm:cxn modelId="{B4C72604-6DB4-7948-9855-3A95C729FBA6}" type="presParOf" srcId="{FE2598B4-F3DF-8646-801C-5249CB2C042F}" destId="{E5C80F87-4EE1-6144-9A72-4325D1FB218D}" srcOrd="4" destOrd="0" presId="urn:microsoft.com/office/officeart/2005/8/layout/radial4"/>
    <dgm:cxn modelId="{A3C6B392-7EDC-ED4A-AEE3-E3DF58ACECCF}" type="presParOf" srcId="{FE2598B4-F3DF-8646-801C-5249CB2C042F}" destId="{3002D1BB-041D-834B-8560-B47D9E3AC701}" srcOrd="5" destOrd="0" presId="urn:microsoft.com/office/officeart/2005/8/layout/radial4"/>
    <dgm:cxn modelId="{707D0D2F-5FC0-6947-8FE0-1035C6ECA789}" type="presParOf" srcId="{FE2598B4-F3DF-8646-801C-5249CB2C042F}" destId="{DD001710-3074-9049-8981-E6A0A0095E8E}" srcOrd="6" destOrd="0" presId="urn:microsoft.com/office/officeart/2005/8/layout/radial4"/>
    <dgm:cxn modelId="{6FFE210C-E6F9-354D-904F-7BCB4AC24083}" type="presParOf" srcId="{FE2598B4-F3DF-8646-801C-5249CB2C042F}" destId="{DFB57786-7684-AB42-BA08-BED9CACAC04E}" srcOrd="7" destOrd="0" presId="urn:microsoft.com/office/officeart/2005/8/layout/radial4"/>
    <dgm:cxn modelId="{B4A9EECD-F2CD-5949-B407-E50091462C2B}" type="presParOf" srcId="{FE2598B4-F3DF-8646-801C-5249CB2C042F}" destId="{A2B2A178-C79D-AD48-8477-DAA6FD93A785}" srcOrd="8"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44B917E3-D56F-644D-A884-2A2897DE1024}" type="doc">
      <dgm:prSet loTypeId="urn:microsoft.com/office/officeart/2005/8/layout/default" loCatId="" qsTypeId="urn:microsoft.com/office/officeart/2005/8/quickstyle/simple2" qsCatId="simple" csTypeId="urn:microsoft.com/office/officeart/2005/8/colors/colorful4" csCatId="colorful" phldr="1"/>
      <dgm:spPr/>
      <dgm:t>
        <a:bodyPr/>
        <a:lstStyle/>
        <a:p>
          <a:endParaRPr lang="en-US"/>
        </a:p>
      </dgm:t>
    </dgm:pt>
    <dgm:pt modelId="{657596EA-8CE2-0045-8B84-35D780A6FD75}">
      <dgm:prSet custT="1"/>
      <dgm:spPr/>
      <dgm:t>
        <a:bodyPr/>
        <a:lstStyle/>
        <a:p>
          <a:pPr rtl="0"/>
          <a:r>
            <a:rPr lang="en-US" sz="1400" b="1" dirty="0" smtClean="0">
              <a:solidFill>
                <a:srgbClr val="FCD5B5"/>
              </a:solidFill>
              <a:latin typeface="Avenir Book"/>
              <a:cs typeface="Avenir Book"/>
            </a:rPr>
            <a:t>If a technology does not disrupt, is it truly disruptive? </a:t>
          </a:r>
        </a:p>
        <a:p>
          <a:pPr rtl="0"/>
          <a:r>
            <a:rPr lang="en-US" sz="1200" dirty="0" smtClean="0">
              <a:latin typeface="Avenir Book"/>
              <a:cs typeface="Avenir Book"/>
            </a:rPr>
            <a:t>e.g. Super Critical Water Oxidation. It holds the potential to disrupt but so far has not disrupted anything. </a:t>
          </a:r>
          <a:endParaRPr lang="en-US" sz="1200" dirty="0">
            <a:latin typeface="Avenir Book"/>
            <a:cs typeface="Avenir Book"/>
          </a:endParaRPr>
        </a:p>
      </dgm:t>
    </dgm:pt>
    <dgm:pt modelId="{1B21CAD3-F262-1944-A05D-E961365D71D6}" type="parTrans" cxnId="{3641F8EA-0F88-2F4C-98F1-7A26F6809E08}">
      <dgm:prSet/>
      <dgm:spPr/>
      <dgm:t>
        <a:bodyPr/>
        <a:lstStyle/>
        <a:p>
          <a:endParaRPr lang="en-US">
            <a:latin typeface="Avenir Book"/>
            <a:cs typeface="Avenir Book"/>
          </a:endParaRPr>
        </a:p>
      </dgm:t>
    </dgm:pt>
    <dgm:pt modelId="{4B3045F1-10C0-D747-BF8C-31638D37995C}" type="sibTrans" cxnId="{3641F8EA-0F88-2F4C-98F1-7A26F6809E08}">
      <dgm:prSet/>
      <dgm:spPr/>
      <dgm:t>
        <a:bodyPr/>
        <a:lstStyle/>
        <a:p>
          <a:endParaRPr lang="en-US">
            <a:latin typeface="Avenir Book"/>
            <a:cs typeface="Avenir Book"/>
          </a:endParaRPr>
        </a:p>
      </dgm:t>
    </dgm:pt>
    <dgm:pt modelId="{447A959C-AC7F-DB48-88FA-DD16BF565DA0}">
      <dgm:prSet custT="1"/>
      <dgm:spPr/>
      <dgm:t>
        <a:bodyPr/>
        <a:lstStyle/>
        <a:p>
          <a:pPr rtl="0"/>
          <a:r>
            <a:rPr lang="en-US" sz="1400" b="1" dirty="0" smtClean="0">
              <a:solidFill>
                <a:srgbClr val="FCD5B5"/>
              </a:solidFill>
              <a:latin typeface="Avenir Book"/>
              <a:cs typeface="Avenir Book"/>
            </a:rPr>
            <a:t>How can we track and quantify disruption in practice? </a:t>
          </a:r>
        </a:p>
        <a:p>
          <a:pPr rtl="0"/>
          <a:r>
            <a:rPr lang="en-US" sz="1200" dirty="0" smtClean="0">
              <a:latin typeface="Avenir Book"/>
              <a:cs typeface="Avenir Book"/>
            </a:rPr>
            <a:t>e.g. % of new plants built that use this technology, process or business model.</a:t>
          </a:r>
          <a:endParaRPr lang="en-US" sz="1200" dirty="0">
            <a:latin typeface="Avenir Book"/>
            <a:cs typeface="Avenir Book"/>
          </a:endParaRPr>
        </a:p>
      </dgm:t>
    </dgm:pt>
    <dgm:pt modelId="{FCFB8182-B3ED-0049-9806-7116E91852D7}" type="parTrans" cxnId="{010C1B6F-8BB4-7B4A-8D3C-B0907DBB566F}">
      <dgm:prSet/>
      <dgm:spPr/>
      <dgm:t>
        <a:bodyPr/>
        <a:lstStyle/>
        <a:p>
          <a:endParaRPr lang="en-US">
            <a:latin typeface="Avenir Book"/>
            <a:cs typeface="Avenir Book"/>
          </a:endParaRPr>
        </a:p>
      </dgm:t>
    </dgm:pt>
    <dgm:pt modelId="{BB0EC9C7-6848-5E42-9EB5-2C967711B132}" type="sibTrans" cxnId="{010C1B6F-8BB4-7B4A-8D3C-B0907DBB566F}">
      <dgm:prSet/>
      <dgm:spPr/>
      <dgm:t>
        <a:bodyPr/>
        <a:lstStyle/>
        <a:p>
          <a:endParaRPr lang="en-US">
            <a:latin typeface="Avenir Book"/>
            <a:cs typeface="Avenir Book"/>
          </a:endParaRPr>
        </a:p>
      </dgm:t>
    </dgm:pt>
    <dgm:pt modelId="{53118A2B-5162-DC46-92E2-C3B7ABD3C18A}">
      <dgm:prSet custT="1"/>
      <dgm:spPr/>
      <dgm:t>
        <a:bodyPr/>
        <a:lstStyle/>
        <a:p>
          <a:pPr rtl="0"/>
          <a:r>
            <a:rPr lang="en-US" sz="1400" b="1" dirty="0" smtClean="0">
              <a:solidFill>
                <a:srgbClr val="FCD5B5"/>
              </a:solidFill>
              <a:latin typeface="Avenir Book"/>
              <a:cs typeface="Avenir Book"/>
            </a:rPr>
            <a:t>How can we differentiate between sustaining innovation and disruptive innovation? </a:t>
          </a:r>
        </a:p>
        <a:p>
          <a:pPr rtl="0"/>
          <a:r>
            <a:rPr lang="en-US" sz="1200" dirty="0" smtClean="0">
              <a:latin typeface="Avenir Book"/>
              <a:cs typeface="Avenir Book"/>
            </a:rPr>
            <a:t>e.g. is granular sludge disruptive or sustaining? Were UF membrane in drinking water filtration disruptive or sustaining? </a:t>
          </a:r>
          <a:endParaRPr lang="en-US" sz="1200" dirty="0">
            <a:latin typeface="Avenir Book"/>
            <a:cs typeface="Avenir Book"/>
          </a:endParaRPr>
        </a:p>
      </dgm:t>
    </dgm:pt>
    <dgm:pt modelId="{7BA67F43-4140-894A-8439-6F06199F7558}" type="parTrans" cxnId="{99604705-2402-A648-B03B-580F851C9FA9}">
      <dgm:prSet/>
      <dgm:spPr/>
      <dgm:t>
        <a:bodyPr/>
        <a:lstStyle/>
        <a:p>
          <a:endParaRPr lang="en-US">
            <a:latin typeface="Avenir Book"/>
            <a:cs typeface="Avenir Book"/>
          </a:endParaRPr>
        </a:p>
      </dgm:t>
    </dgm:pt>
    <dgm:pt modelId="{9A3223F3-9383-B64B-A911-241551E70545}" type="sibTrans" cxnId="{99604705-2402-A648-B03B-580F851C9FA9}">
      <dgm:prSet/>
      <dgm:spPr/>
      <dgm:t>
        <a:bodyPr/>
        <a:lstStyle/>
        <a:p>
          <a:endParaRPr lang="en-US">
            <a:latin typeface="Avenir Book"/>
            <a:cs typeface="Avenir Book"/>
          </a:endParaRPr>
        </a:p>
      </dgm:t>
    </dgm:pt>
    <dgm:pt modelId="{632EC515-B25A-9840-A808-7F849D724B5B}">
      <dgm:prSet/>
      <dgm:spPr/>
      <dgm:t>
        <a:bodyPr/>
        <a:lstStyle/>
        <a:p>
          <a:pPr rtl="0"/>
          <a:r>
            <a:rPr lang="en-US" dirty="0" smtClean="0">
              <a:latin typeface="Avenir Book"/>
              <a:cs typeface="Avenir Book"/>
            </a:rPr>
            <a:t>Clayton Christensen definition of disruptive innovation as a </a:t>
          </a:r>
          <a:r>
            <a:rPr lang="en-US" b="0" u="none" dirty="0" smtClean="0">
              <a:solidFill>
                <a:srgbClr val="FCD5B5"/>
              </a:solidFill>
              <a:latin typeface="Avenir Book"/>
              <a:cs typeface="Avenir Book"/>
            </a:rPr>
            <a:t>“process by which a product or service take root initially in simple applications at the bottom of a market and then relentlessly move up the market, eventually displacing established competitors”</a:t>
          </a:r>
          <a:r>
            <a:rPr lang="en-US" b="1" u="none" dirty="0" smtClean="0">
              <a:solidFill>
                <a:srgbClr val="FCD5B5"/>
              </a:solidFill>
              <a:latin typeface="Avenir Book"/>
              <a:cs typeface="Avenir Book"/>
            </a:rPr>
            <a:t>  </a:t>
          </a:r>
          <a:r>
            <a:rPr lang="en-US" u="none" dirty="0" smtClean="0">
              <a:latin typeface="Avenir Book"/>
              <a:cs typeface="Avenir Book"/>
            </a:rPr>
            <a:t>vs. the more commonly held understanding of this. </a:t>
          </a:r>
          <a:endParaRPr lang="en-US" u="none" dirty="0">
            <a:latin typeface="Avenir Book"/>
            <a:cs typeface="Avenir Book"/>
          </a:endParaRPr>
        </a:p>
      </dgm:t>
    </dgm:pt>
    <dgm:pt modelId="{D5F4A742-5A40-6F4B-AFFA-2AB482C20E4B}" type="parTrans" cxnId="{97CF48B3-DD8B-D745-8CA5-2FD45CECE6CD}">
      <dgm:prSet/>
      <dgm:spPr/>
      <dgm:t>
        <a:bodyPr/>
        <a:lstStyle/>
        <a:p>
          <a:endParaRPr lang="en-US">
            <a:latin typeface="Avenir Book"/>
            <a:cs typeface="Avenir Book"/>
          </a:endParaRPr>
        </a:p>
      </dgm:t>
    </dgm:pt>
    <dgm:pt modelId="{E5302C7B-C130-C842-9842-21A16EA79EBE}" type="sibTrans" cxnId="{97CF48B3-DD8B-D745-8CA5-2FD45CECE6CD}">
      <dgm:prSet/>
      <dgm:spPr/>
      <dgm:t>
        <a:bodyPr/>
        <a:lstStyle/>
        <a:p>
          <a:endParaRPr lang="en-US">
            <a:latin typeface="Avenir Book"/>
            <a:cs typeface="Avenir Book"/>
          </a:endParaRPr>
        </a:p>
      </dgm:t>
    </dgm:pt>
    <dgm:pt modelId="{7D53B2E0-16E9-F848-BD1B-402BD0437202}">
      <dgm:prSet custT="1"/>
      <dgm:spPr/>
      <dgm:t>
        <a:bodyPr/>
        <a:lstStyle/>
        <a:p>
          <a:pPr rtl="0"/>
          <a:r>
            <a:rPr lang="en-US" sz="1400" b="1" u="none" dirty="0" smtClean="0">
              <a:solidFill>
                <a:srgbClr val="FCD5B5"/>
              </a:solidFill>
              <a:latin typeface="Avenir Book"/>
              <a:cs typeface="Avenir Book"/>
            </a:rPr>
            <a:t>In water, should we speak about 'disruptive legislation’? </a:t>
          </a:r>
        </a:p>
        <a:p>
          <a:pPr rtl="0"/>
          <a:r>
            <a:rPr lang="en-US" sz="1300" u="none" dirty="0" smtClean="0">
              <a:latin typeface="Avenir Book"/>
              <a:cs typeface="Avenir Book"/>
            </a:rPr>
            <a:t>e.g. German and Swiss Legislation requiring treatment for removal of micro pollutants. Or a policy shift towards circular economy and resource recovery. </a:t>
          </a:r>
          <a:endParaRPr lang="en-US" sz="1300" u="none" dirty="0">
            <a:latin typeface="Avenir Book"/>
            <a:cs typeface="Avenir Book"/>
          </a:endParaRPr>
        </a:p>
      </dgm:t>
    </dgm:pt>
    <dgm:pt modelId="{AF6BB75E-B9C5-D340-AA51-954B517D7C59}" type="parTrans" cxnId="{6135E6C8-3460-8445-9246-0A903A56832F}">
      <dgm:prSet/>
      <dgm:spPr/>
      <dgm:t>
        <a:bodyPr/>
        <a:lstStyle/>
        <a:p>
          <a:endParaRPr lang="en-US">
            <a:latin typeface="Avenir Book"/>
            <a:cs typeface="Avenir Book"/>
          </a:endParaRPr>
        </a:p>
      </dgm:t>
    </dgm:pt>
    <dgm:pt modelId="{EA3F39B2-A437-DB4B-AD64-01BAB318A913}" type="sibTrans" cxnId="{6135E6C8-3460-8445-9246-0A903A56832F}">
      <dgm:prSet/>
      <dgm:spPr/>
      <dgm:t>
        <a:bodyPr/>
        <a:lstStyle/>
        <a:p>
          <a:endParaRPr lang="en-US">
            <a:latin typeface="Avenir Book"/>
            <a:cs typeface="Avenir Book"/>
          </a:endParaRPr>
        </a:p>
      </dgm:t>
    </dgm:pt>
    <dgm:pt modelId="{6D74C173-1C9F-8941-B22D-008CF977A643}">
      <dgm:prSet custT="1"/>
      <dgm:spPr/>
      <dgm:t>
        <a:bodyPr/>
        <a:lstStyle/>
        <a:p>
          <a:pPr rtl="0"/>
          <a:r>
            <a:rPr lang="en-US" sz="1400" b="1" u="none" dirty="0" smtClean="0">
              <a:solidFill>
                <a:srgbClr val="FFFFFF"/>
              </a:solidFill>
              <a:latin typeface="Avenir Book"/>
              <a:cs typeface="Avenir Book"/>
            </a:rPr>
            <a:t>Is market and technology fragmentation a buffer against disruption? </a:t>
          </a:r>
          <a:r>
            <a:rPr lang="en-US" sz="1400" b="1" u="none" dirty="0" smtClean="0">
              <a:solidFill>
                <a:srgbClr val="FCD5B5"/>
              </a:solidFill>
              <a:latin typeface="Avenir Book"/>
              <a:cs typeface="Avenir Book"/>
            </a:rPr>
            <a:t/>
          </a:r>
          <a:br>
            <a:rPr lang="en-US" sz="1400" b="1" u="none" dirty="0" smtClean="0">
              <a:solidFill>
                <a:srgbClr val="FCD5B5"/>
              </a:solidFill>
              <a:latin typeface="Avenir Book"/>
              <a:cs typeface="Avenir Book"/>
            </a:rPr>
          </a:br>
          <a:r>
            <a:rPr lang="en-US" sz="1200" b="1" u="none" dirty="0" smtClean="0">
              <a:latin typeface="Avenir Book"/>
              <a:cs typeface="Avenir Book"/>
            </a:rPr>
            <a:t>In the same way genetic diversity provides resilience in populations to the rapid spread of disease. </a:t>
          </a:r>
        </a:p>
        <a:p>
          <a:pPr rtl="0"/>
          <a:r>
            <a:rPr lang="en-US" sz="1200" u="none" dirty="0" smtClean="0">
              <a:latin typeface="Avenir Book"/>
              <a:cs typeface="Avenir Book"/>
            </a:rPr>
            <a:t>e.g. biological wastewater treatment comes in many flavors, SBR, MBR, MBBR, RBS, </a:t>
          </a:r>
          <a:br>
            <a:rPr lang="en-US" sz="1200" u="none" dirty="0" smtClean="0">
              <a:latin typeface="Avenir Book"/>
              <a:cs typeface="Avenir Book"/>
            </a:rPr>
          </a:br>
          <a:r>
            <a:rPr lang="en-US" sz="1200" u="none" dirty="0" smtClean="0">
              <a:latin typeface="Avenir Book"/>
              <a:cs typeface="Avenir Book"/>
            </a:rPr>
            <a:t>and conventional activated sludge. </a:t>
          </a:r>
          <a:endParaRPr lang="en-US" sz="1200" u="none" dirty="0">
            <a:latin typeface="Avenir Book"/>
            <a:cs typeface="Avenir Book"/>
          </a:endParaRPr>
        </a:p>
      </dgm:t>
    </dgm:pt>
    <dgm:pt modelId="{86EA7743-67F2-2841-93CB-BA5FFB5DC829}" type="parTrans" cxnId="{853A9DC3-0E24-9641-8389-E686F4AF785E}">
      <dgm:prSet/>
      <dgm:spPr/>
      <dgm:t>
        <a:bodyPr/>
        <a:lstStyle/>
        <a:p>
          <a:endParaRPr lang="en-US">
            <a:latin typeface="Avenir Book"/>
            <a:cs typeface="Avenir Book"/>
          </a:endParaRPr>
        </a:p>
      </dgm:t>
    </dgm:pt>
    <dgm:pt modelId="{A898676B-905F-FE4E-8639-8D41AB1D9E12}" type="sibTrans" cxnId="{853A9DC3-0E24-9641-8389-E686F4AF785E}">
      <dgm:prSet/>
      <dgm:spPr/>
      <dgm:t>
        <a:bodyPr/>
        <a:lstStyle/>
        <a:p>
          <a:endParaRPr lang="en-US">
            <a:latin typeface="Avenir Book"/>
            <a:cs typeface="Avenir Book"/>
          </a:endParaRPr>
        </a:p>
      </dgm:t>
    </dgm:pt>
    <dgm:pt modelId="{B927F246-5D74-6847-80B4-0AB2950D3284}">
      <dgm:prSet custT="1"/>
      <dgm:spPr/>
      <dgm:t>
        <a:bodyPr/>
        <a:lstStyle/>
        <a:p>
          <a:pPr rtl="0"/>
          <a:r>
            <a:rPr lang="en-US" sz="1400" b="1" u="none" dirty="0" smtClean="0">
              <a:solidFill>
                <a:schemeClr val="bg1"/>
              </a:solidFill>
              <a:latin typeface="Avenir Book"/>
              <a:cs typeface="Avenir Book"/>
            </a:rPr>
            <a:t>Should we really be looking for systems level disruptions in water as opposed to smaller technology changes within the current paradigm?</a:t>
          </a:r>
        </a:p>
        <a:p>
          <a:pPr rtl="0"/>
          <a:r>
            <a:rPr lang="en-US" sz="1300" u="none" dirty="0" smtClean="0">
              <a:latin typeface="Avenir Book"/>
              <a:cs typeface="Avenir Book"/>
            </a:rPr>
            <a:t> e.g. decentralized treatment, zero liquid discharge, energy neutrality. </a:t>
          </a:r>
          <a:endParaRPr lang="en-US" sz="1300" u="none" dirty="0">
            <a:latin typeface="Avenir Book"/>
            <a:cs typeface="Avenir Book"/>
          </a:endParaRPr>
        </a:p>
      </dgm:t>
    </dgm:pt>
    <dgm:pt modelId="{C33D5B2A-E474-5145-A3B0-0595B7E254B0}" type="parTrans" cxnId="{20422DB5-A6C3-B74C-9736-42ECDF2B0000}">
      <dgm:prSet/>
      <dgm:spPr/>
      <dgm:t>
        <a:bodyPr/>
        <a:lstStyle/>
        <a:p>
          <a:endParaRPr lang="en-US">
            <a:latin typeface="Avenir Book"/>
            <a:cs typeface="Avenir Book"/>
          </a:endParaRPr>
        </a:p>
      </dgm:t>
    </dgm:pt>
    <dgm:pt modelId="{F8811721-C142-A146-8235-3BFDA9A7368F}" type="sibTrans" cxnId="{20422DB5-A6C3-B74C-9736-42ECDF2B0000}">
      <dgm:prSet/>
      <dgm:spPr/>
      <dgm:t>
        <a:bodyPr/>
        <a:lstStyle/>
        <a:p>
          <a:endParaRPr lang="en-US">
            <a:latin typeface="Avenir Book"/>
            <a:cs typeface="Avenir Book"/>
          </a:endParaRPr>
        </a:p>
      </dgm:t>
    </dgm:pt>
    <dgm:pt modelId="{018496B4-1B9F-224A-8BDF-0A678B818D36}" type="pres">
      <dgm:prSet presAssocID="{44B917E3-D56F-644D-A884-2A2897DE1024}" presName="diagram" presStyleCnt="0">
        <dgm:presLayoutVars>
          <dgm:dir/>
          <dgm:resizeHandles val="exact"/>
        </dgm:presLayoutVars>
      </dgm:prSet>
      <dgm:spPr/>
      <dgm:t>
        <a:bodyPr/>
        <a:lstStyle/>
        <a:p>
          <a:endParaRPr lang="en-US"/>
        </a:p>
      </dgm:t>
    </dgm:pt>
    <dgm:pt modelId="{7D9BB52F-EF05-A94C-B13F-7AE93741BDC3}" type="pres">
      <dgm:prSet presAssocID="{657596EA-8CE2-0045-8B84-35D780A6FD75}" presName="node" presStyleLbl="node1" presStyleIdx="0" presStyleCnt="7" custScaleX="105695" custScaleY="91298" custLinFactNeighborX="3287" custLinFactNeighborY="-933">
        <dgm:presLayoutVars>
          <dgm:bulletEnabled val="1"/>
        </dgm:presLayoutVars>
      </dgm:prSet>
      <dgm:spPr/>
      <dgm:t>
        <a:bodyPr/>
        <a:lstStyle/>
        <a:p>
          <a:endParaRPr lang="en-US"/>
        </a:p>
      </dgm:t>
    </dgm:pt>
    <dgm:pt modelId="{E82A7D90-A5B3-4845-BB4E-4741CB5A2077}" type="pres">
      <dgm:prSet presAssocID="{4B3045F1-10C0-D747-BF8C-31638D37995C}" presName="sibTrans" presStyleCnt="0"/>
      <dgm:spPr/>
    </dgm:pt>
    <dgm:pt modelId="{E4655B41-8F42-B24F-92B7-3208DFFA0C13}" type="pres">
      <dgm:prSet presAssocID="{447A959C-AC7F-DB48-88FA-DD16BF565DA0}" presName="node" presStyleLbl="node1" presStyleIdx="1" presStyleCnt="7" custScaleX="128870">
        <dgm:presLayoutVars>
          <dgm:bulletEnabled val="1"/>
        </dgm:presLayoutVars>
      </dgm:prSet>
      <dgm:spPr/>
      <dgm:t>
        <a:bodyPr/>
        <a:lstStyle/>
        <a:p>
          <a:endParaRPr lang="en-US"/>
        </a:p>
      </dgm:t>
    </dgm:pt>
    <dgm:pt modelId="{FD508383-5367-714C-A4C9-DE36F1DBD1BD}" type="pres">
      <dgm:prSet presAssocID="{BB0EC9C7-6848-5E42-9EB5-2C967711B132}" presName="sibTrans" presStyleCnt="0"/>
      <dgm:spPr/>
    </dgm:pt>
    <dgm:pt modelId="{7D8E9BF5-901F-D542-B690-69249E6394A2}" type="pres">
      <dgm:prSet presAssocID="{53118A2B-5162-DC46-92E2-C3B7ABD3C18A}" presName="node" presStyleLbl="node1" presStyleIdx="2" presStyleCnt="7" custScaleX="127890">
        <dgm:presLayoutVars>
          <dgm:bulletEnabled val="1"/>
        </dgm:presLayoutVars>
      </dgm:prSet>
      <dgm:spPr/>
      <dgm:t>
        <a:bodyPr/>
        <a:lstStyle/>
        <a:p>
          <a:endParaRPr lang="en-US"/>
        </a:p>
      </dgm:t>
    </dgm:pt>
    <dgm:pt modelId="{73BBE1B9-1B08-684C-8869-2EC81D2831B4}" type="pres">
      <dgm:prSet presAssocID="{9A3223F3-9383-B64B-A911-241551E70545}" presName="sibTrans" presStyleCnt="0"/>
      <dgm:spPr/>
    </dgm:pt>
    <dgm:pt modelId="{A96F76CB-C4C2-D942-BE4F-53FFCF1BB0C2}" type="pres">
      <dgm:prSet presAssocID="{632EC515-B25A-9840-A808-7F849D724B5B}" presName="node" presStyleLbl="node1" presStyleIdx="3" presStyleCnt="7" custScaleX="149581" custLinFactNeighborX="-6159" custLinFactNeighborY="0">
        <dgm:presLayoutVars>
          <dgm:bulletEnabled val="1"/>
        </dgm:presLayoutVars>
      </dgm:prSet>
      <dgm:spPr/>
      <dgm:t>
        <a:bodyPr/>
        <a:lstStyle/>
        <a:p>
          <a:endParaRPr lang="en-US"/>
        </a:p>
      </dgm:t>
    </dgm:pt>
    <dgm:pt modelId="{326A6479-75C0-8F4B-88A6-C63FADC78DB8}" type="pres">
      <dgm:prSet presAssocID="{E5302C7B-C130-C842-9842-21A16EA79EBE}" presName="sibTrans" presStyleCnt="0"/>
      <dgm:spPr/>
    </dgm:pt>
    <dgm:pt modelId="{5D067738-34C8-904A-9F9E-EC51BBDAE6CB}" type="pres">
      <dgm:prSet presAssocID="{7D53B2E0-16E9-F848-BD1B-402BD0437202}" presName="node" presStyleLbl="node1" presStyleIdx="4" presStyleCnt="7" custScaleX="139581" custLinFactNeighborX="-5599" custLinFactNeighborY="-933">
        <dgm:presLayoutVars>
          <dgm:bulletEnabled val="1"/>
        </dgm:presLayoutVars>
      </dgm:prSet>
      <dgm:spPr/>
      <dgm:t>
        <a:bodyPr/>
        <a:lstStyle/>
        <a:p>
          <a:endParaRPr lang="en-US"/>
        </a:p>
      </dgm:t>
    </dgm:pt>
    <dgm:pt modelId="{2252FDC4-C68E-3A47-A388-18114C62C2E2}" type="pres">
      <dgm:prSet presAssocID="{EA3F39B2-A437-DB4B-AD64-01BAB318A913}" presName="sibTrans" presStyleCnt="0"/>
      <dgm:spPr/>
    </dgm:pt>
    <dgm:pt modelId="{44DED0B0-2C3A-D94A-9B2D-0EA777E225CE}" type="pres">
      <dgm:prSet presAssocID="{6D74C173-1C9F-8941-B22D-008CF977A643}" presName="node" presStyleLbl="node1" presStyleIdx="5" presStyleCnt="7" custScaleX="179843">
        <dgm:presLayoutVars>
          <dgm:bulletEnabled val="1"/>
        </dgm:presLayoutVars>
      </dgm:prSet>
      <dgm:spPr/>
      <dgm:t>
        <a:bodyPr/>
        <a:lstStyle/>
        <a:p>
          <a:endParaRPr lang="en-US"/>
        </a:p>
      </dgm:t>
    </dgm:pt>
    <dgm:pt modelId="{F16A1C14-9C2C-D04E-BC0F-7A02D4463C72}" type="pres">
      <dgm:prSet presAssocID="{A898676B-905F-FE4E-8639-8D41AB1D9E12}" presName="sibTrans" presStyleCnt="0"/>
      <dgm:spPr/>
    </dgm:pt>
    <dgm:pt modelId="{EB295E1B-D388-5A4C-AEA4-F7B888872404}" type="pres">
      <dgm:prSet presAssocID="{B927F246-5D74-6847-80B4-0AB2950D3284}" presName="node" presStyleLbl="node1" presStyleIdx="6" presStyleCnt="7" custScaleX="181409">
        <dgm:presLayoutVars>
          <dgm:bulletEnabled val="1"/>
        </dgm:presLayoutVars>
      </dgm:prSet>
      <dgm:spPr/>
      <dgm:t>
        <a:bodyPr/>
        <a:lstStyle/>
        <a:p>
          <a:endParaRPr lang="en-US"/>
        </a:p>
      </dgm:t>
    </dgm:pt>
  </dgm:ptLst>
  <dgm:cxnLst>
    <dgm:cxn modelId="{010C1B6F-8BB4-7B4A-8D3C-B0907DBB566F}" srcId="{44B917E3-D56F-644D-A884-2A2897DE1024}" destId="{447A959C-AC7F-DB48-88FA-DD16BF565DA0}" srcOrd="1" destOrd="0" parTransId="{FCFB8182-B3ED-0049-9806-7116E91852D7}" sibTransId="{BB0EC9C7-6848-5E42-9EB5-2C967711B132}"/>
    <dgm:cxn modelId="{36E124A9-68C3-304C-B092-921DAB657A4A}" type="presOf" srcId="{657596EA-8CE2-0045-8B84-35D780A6FD75}" destId="{7D9BB52F-EF05-A94C-B13F-7AE93741BDC3}" srcOrd="0" destOrd="0" presId="urn:microsoft.com/office/officeart/2005/8/layout/default"/>
    <dgm:cxn modelId="{1277C75C-FFCB-BB4F-94CB-2D4ADA734831}" type="presOf" srcId="{6D74C173-1C9F-8941-B22D-008CF977A643}" destId="{44DED0B0-2C3A-D94A-9B2D-0EA777E225CE}" srcOrd="0" destOrd="0" presId="urn:microsoft.com/office/officeart/2005/8/layout/default"/>
    <dgm:cxn modelId="{99604705-2402-A648-B03B-580F851C9FA9}" srcId="{44B917E3-D56F-644D-A884-2A2897DE1024}" destId="{53118A2B-5162-DC46-92E2-C3B7ABD3C18A}" srcOrd="2" destOrd="0" parTransId="{7BA67F43-4140-894A-8439-6F06199F7558}" sibTransId="{9A3223F3-9383-B64B-A911-241551E70545}"/>
    <dgm:cxn modelId="{853A9DC3-0E24-9641-8389-E686F4AF785E}" srcId="{44B917E3-D56F-644D-A884-2A2897DE1024}" destId="{6D74C173-1C9F-8941-B22D-008CF977A643}" srcOrd="5" destOrd="0" parTransId="{86EA7743-67F2-2841-93CB-BA5FFB5DC829}" sibTransId="{A898676B-905F-FE4E-8639-8D41AB1D9E12}"/>
    <dgm:cxn modelId="{3EFB411D-C124-1141-8BA4-6B0FF0CC25B3}" type="presOf" srcId="{7D53B2E0-16E9-F848-BD1B-402BD0437202}" destId="{5D067738-34C8-904A-9F9E-EC51BBDAE6CB}" srcOrd="0" destOrd="0" presId="urn:microsoft.com/office/officeart/2005/8/layout/default"/>
    <dgm:cxn modelId="{34DD1BB5-9A78-7247-8147-833A4453B864}" type="presOf" srcId="{44B917E3-D56F-644D-A884-2A2897DE1024}" destId="{018496B4-1B9F-224A-8BDF-0A678B818D36}" srcOrd="0" destOrd="0" presId="urn:microsoft.com/office/officeart/2005/8/layout/default"/>
    <dgm:cxn modelId="{20422DB5-A6C3-B74C-9736-42ECDF2B0000}" srcId="{44B917E3-D56F-644D-A884-2A2897DE1024}" destId="{B927F246-5D74-6847-80B4-0AB2950D3284}" srcOrd="6" destOrd="0" parTransId="{C33D5B2A-E474-5145-A3B0-0595B7E254B0}" sibTransId="{F8811721-C142-A146-8235-3BFDA9A7368F}"/>
    <dgm:cxn modelId="{6135E6C8-3460-8445-9246-0A903A56832F}" srcId="{44B917E3-D56F-644D-A884-2A2897DE1024}" destId="{7D53B2E0-16E9-F848-BD1B-402BD0437202}" srcOrd="4" destOrd="0" parTransId="{AF6BB75E-B9C5-D340-AA51-954B517D7C59}" sibTransId="{EA3F39B2-A437-DB4B-AD64-01BAB318A913}"/>
    <dgm:cxn modelId="{97CF48B3-DD8B-D745-8CA5-2FD45CECE6CD}" srcId="{44B917E3-D56F-644D-A884-2A2897DE1024}" destId="{632EC515-B25A-9840-A808-7F849D724B5B}" srcOrd="3" destOrd="0" parTransId="{D5F4A742-5A40-6F4B-AFFA-2AB482C20E4B}" sibTransId="{E5302C7B-C130-C842-9842-21A16EA79EBE}"/>
    <dgm:cxn modelId="{68349C09-E349-2C4C-8444-E05FA7E42103}" type="presOf" srcId="{447A959C-AC7F-DB48-88FA-DD16BF565DA0}" destId="{E4655B41-8F42-B24F-92B7-3208DFFA0C13}" srcOrd="0" destOrd="0" presId="urn:microsoft.com/office/officeart/2005/8/layout/default"/>
    <dgm:cxn modelId="{DD1A3E0E-C97A-EB4D-AC9F-273F6B0D2A89}" type="presOf" srcId="{632EC515-B25A-9840-A808-7F849D724B5B}" destId="{A96F76CB-C4C2-D942-BE4F-53FFCF1BB0C2}" srcOrd="0" destOrd="0" presId="urn:microsoft.com/office/officeart/2005/8/layout/default"/>
    <dgm:cxn modelId="{8E96C469-0F4A-AC44-A041-B7D41B7F0754}" type="presOf" srcId="{53118A2B-5162-DC46-92E2-C3B7ABD3C18A}" destId="{7D8E9BF5-901F-D542-B690-69249E6394A2}" srcOrd="0" destOrd="0" presId="urn:microsoft.com/office/officeart/2005/8/layout/default"/>
    <dgm:cxn modelId="{3641F8EA-0F88-2F4C-98F1-7A26F6809E08}" srcId="{44B917E3-D56F-644D-A884-2A2897DE1024}" destId="{657596EA-8CE2-0045-8B84-35D780A6FD75}" srcOrd="0" destOrd="0" parTransId="{1B21CAD3-F262-1944-A05D-E961365D71D6}" sibTransId="{4B3045F1-10C0-D747-BF8C-31638D37995C}"/>
    <dgm:cxn modelId="{4FAD0AFF-3FC8-2948-B55C-A6DDF42B663C}" type="presOf" srcId="{B927F246-5D74-6847-80B4-0AB2950D3284}" destId="{EB295E1B-D388-5A4C-AEA4-F7B888872404}" srcOrd="0" destOrd="0" presId="urn:microsoft.com/office/officeart/2005/8/layout/default"/>
    <dgm:cxn modelId="{0D270C08-88EF-8F4D-ACCA-8152F3BA5C6F}" type="presParOf" srcId="{018496B4-1B9F-224A-8BDF-0A678B818D36}" destId="{7D9BB52F-EF05-A94C-B13F-7AE93741BDC3}" srcOrd="0" destOrd="0" presId="urn:microsoft.com/office/officeart/2005/8/layout/default"/>
    <dgm:cxn modelId="{0A82F95B-2E6C-B24E-A372-1C0BC5CC613E}" type="presParOf" srcId="{018496B4-1B9F-224A-8BDF-0A678B818D36}" destId="{E82A7D90-A5B3-4845-BB4E-4741CB5A2077}" srcOrd="1" destOrd="0" presId="urn:microsoft.com/office/officeart/2005/8/layout/default"/>
    <dgm:cxn modelId="{7EC3DC0C-DBB2-A940-BB71-5AE72C723D30}" type="presParOf" srcId="{018496B4-1B9F-224A-8BDF-0A678B818D36}" destId="{E4655B41-8F42-B24F-92B7-3208DFFA0C13}" srcOrd="2" destOrd="0" presId="urn:microsoft.com/office/officeart/2005/8/layout/default"/>
    <dgm:cxn modelId="{181CF957-8D73-E744-8B8E-7B0B7D6A6C7E}" type="presParOf" srcId="{018496B4-1B9F-224A-8BDF-0A678B818D36}" destId="{FD508383-5367-714C-A4C9-DE36F1DBD1BD}" srcOrd="3" destOrd="0" presId="urn:microsoft.com/office/officeart/2005/8/layout/default"/>
    <dgm:cxn modelId="{BC92EC59-A592-E748-818E-DBF7A1C28CE8}" type="presParOf" srcId="{018496B4-1B9F-224A-8BDF-0A678B818D36}" destId="{7D8E9BF5-901F-D542-B690-69249E6394A2}" srcOrd="4" destOrd="0" presId="urn:microsoft.com/office/officeart/2005/8/layout/default"/>
    <dgm:cxn modelId="{581D79C8-C8FE-574C-9C1B-48F027A1FF62}" type="presParOf" srcId="{018496B4-1B9F-224A-8BDF-0A678B818D36}" destId="{73BBE1B9-1B08-684C-8869-2EC81D2831B4}" srcOrd="5" destOrd="0" presId="urn:microsoft.com/office/officeart/2005/8/layout/default"/>
    <dgm:cxn modelId="{E2E4FB7E-1397-0A4F-92F8-C612BC6886C2}" type="presParOf" srcId="{018496B4-1B9F-224A-8BDF-0A678B818D36}" destId="{A96F76CB-C4C2-D942-BE4F-53FFCF1BB0C2}" srcOrd="6" destOrd="0" presId="urn:microsoft.com/office/officeart/2005/8/layout/default"/>
    <dgm:cxn modelId="{2E1C69A9-551F-B64A-A9CC-F8565B929B3B}" type="presParOf" srcId="{018496B4-1B9F-224A-8BDF-0A678B818D36}" destId="{326A6479-75C0-8F4B-88A6-C63FADC78DB8}" srcOrd="7" destOrd="0" presId="urn:microsoft.com/office/officeart/2005/8/layout/default"/>
    <dgm:cxn modelId="{E0089F79-3D48-BB46-B548-07800A6047D0}" type="presParOf" srcId="{018496B4-1B9F-224A-8BDF-0A678B818D36}" destId="{5D067738-34C8-904A-9F9E-EC51BBDAE6CB}" srcOrd="8" destOrd="0" presId="urn:microsoft.com/office/officeart/2005/8/layout/default"/>
    <dgm:cxn modelId="{0CA0FCD6-8924-5542-9B00-3055E058A3E4}" type="presParOf" srcId="{018496B4-1B9F-224A-8BDF-0A678B818D36}" destId="{2252FDC4-C68E-3A47-A388-18114C62C2E2}" srcOrd="9" destOrd="0" presId="urn:microsoft.com/office/officeart/2005/8/layout/default"/>
    <dgm:cxn modelId="{FB0EEA50-1B7F-2942-9B58-61880206D6E9}" type="presParOf" srcId="{018496B4-1B9F-224A-8BDF-0A678B818D36}" destId="{44DED0B0-2C3A-D94A-9B2D-0EA777E225CE}" srcOrd="10" destOrd="0" presId="urn:microsoft.com/office/officeart/2005/8/layout/default"/>
    <dgm:cxn modelId="{323105CD-1CEA-C642-9872-3093D1AE88C9}" type="presParOf" srcId="{018496B4-1B9F-224A-8BDF-0A678B818D36}" destId="{F16A1C14-9C2C-D04E-BC0F-7A02D4463C72}" srcOrd="11" destOrd="0" presId="urn:microsoft.com/office/officeart/2005/8/layout/default"/>
    <dgm:cxn modelId="{C60170AA-86E6-CB44-A51D-FE84F6B12510}" type="presParOf" srcId="{018496B4-1B9F-224A-8BDF-0A678B818D36}" destId="{EB295E1B-D388-5A4C-AEA4-F7B888872404}" srcOrd="1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FC8296EF-DA29-5A48-96F7-380D9EAADD66}" type="doc">
      <dgm:prSet loTypeId="urn:microsoft.com/office/officeart/2005/8/layout/matrix3" loCatId="" qsTypeId="urn:microsoft.com/office/officeart/2005/8/quickstyle/simple4" qsCatId="simple" csTypeId="urn:microsoft.com/office/officeart/2005/8/colors/accent1_2" csCatId="accent1" phldr="1"/>
      <dgm:spPr/>
      <dgm:t>
        <a:bodyPr/>
        <a:lstStyle/>
        <a:p>
          <a:endParaRPr lang="en-US"/>
        </a:p>
      </dgm:t>
    </dgm:pt>
    <dgm:pt modelId="{A2C11781-AFA6-404A-ADE3-DAF0D8C57DBF}">
      <dgm:prSet custT="1">
        <dgm:style>
          <a:lnRef idx="2">
            <a:schemeClr val="accent1">
              <a:shade val="50000"/>
            </a:schemeClr>
          </a:lnRef>
          <a:fillRef idx="1">
            <a:schemeClr val="accent1"/>
          </a:fillRef>
          <a:effectRef idx="0">
            <a:schemeClr val="accent1"/>
          </a:effectRef>
          <a:fontRef idx="minor">
            <a:schemeClr val="lt1"/>
          </a:fontRef>
        </dgm:style>
      </dgm:prSet>
      <dgm:spPr>
        <a:solidFill>
          <a:schemeClr val="accent1">
            <a:lumMod val="40000"/>
            <a:lumOff val="60000"/>
          </a:schemeClr>
        </a:solidFill>
        <a:ln>
          <a:noFill/>
        </a:ln>
      </dgm:spPr>
      <dgm:t>
        <a:bodyPr/>
        <a:lstStyle/>
        <a:p>
          <a:pPr algn="l"/>
          <a:endParaRPr lang="en-GB" sz="700" b="0" dirty="0">
            <a:solidFill>
              <a:schemeClr val="tx1"/>
            </a:solidFill>
            <a:latin typeface="Arial"/>
            <a:cs typeface="Arial"/>
          </a:endParaRPr>
        </a:p>
      </dgm:t>
    </dgm:pt>
    <dgm:pt modelId="{E3869278-C560-F04E-8B1C-7EBBEF1D9C1E}" type="parTrans" cxnId="{45180EEE-D955-2B46-A74F-B6F33C45D071}">
      <dgm:prSet/>
      <dgm:spPr/>
      <dgm:t>
        <a:bodyPr/>
        <a:lstStyle/>
        <a:p>
          <a:endParaRPr lang="en-US"/>
        </a:p>
      </dgm:t>
    </dgm:pt>
    <dgm:pt modelId="{6852BB70-A540-CA49-B5D3-E96791D09CB4}" type="sibTrans" cxnId="{45180EEE-D955-2B46-A74F-B6F33C45D071}">
      <dgm:prSet/>
      <dgm:spPr/>
      <dgm:t>
        <a:bodyPr/>
        <a:lstStyle/>
        <a:p>
          <a:endParaRPr lang="en-US"/>
        </a:p>
      </dgm:t>
    </dgm:pt>
    <dgm:pt modelId="{D21DB498-54E9-254C-BCAA-30AFC3459E48}">
      <dgm:prSet custT="1">
        <dgm:style>
          <a:lnRef idx="2">
            <a:schemeClr val="accent1">
              <a:shade val="50000"/>
            </a:schemeClr>
          </a:lnRef>
          <a:fillRef idx="1">
            <a:schemeClr val="accent1"/>
          </a:fillRef>
          <a:effectRef idx="0">
            <a:schemeClr val="accent1"/>
          </a:effectRef>
          <a:fontRef idx="minor">
            <a:schemeClr val="lt1"/>
          </a:fontRef>
        </dgm:style>
      </dgm:prSet>
      <dgm:spPr>
        <a:solidFill>
          <a:schemeClr val="accent1">
            <a:lumMod val="40000"/>
            <a:lumOff val="60000"/>
          </a:schemeClr>
        </a:solidFill>
        <a:ln>
          <a:noFill/>
        </a:ln>
      </dgm:spPr>
      <dgm:t>
        <a:bodyPr/>
        <a:lstStyle/>
        <a:p>
          <a:pPr algn="l"/>
          <a:endParaRPr lang="en-US" sz="800" b="0" dirty="0">
            <a:solidFill>
              <a:srgbClr val="000000"/>
            </a:solidFill>
            <a:latin typeface="Arial"/>
            <a:cs typeface="Arial"/>
          </a:endParaRPr>
        </a:p>
      </dgm:t>
    </dgm:pt>
    <dgm:pt modelId="{E7FA67D2-CC15-7B45-94CB-2A7E16752595}" type="parTrans" cxnId="{5B3673ED-51E6-FE45-9C12-1411EA5E9A93}">
      <dgm:prSet/>
      <dgm:spPr/>
      <dgm:t>
        <a:bodyPr/>
        <a:lstStyle/>
        <a:p>
          <a:endParaRPr lang="en-US"/>
        </a:p>
      </dgm:t>
    </dgm:pt>
    <dgm:pt modelId="{DAF2A4C4-5625-F544-A347-8E09FD8761E7}" type="sibTrans" cxnId="{5B3673ED-51E6-FE45-9C12-1411EA5E9A93}">
      <dgm:prSet/>
      <dgm:spPr/>
      <dgm:t>
        <a:bodyPr/>
        <a:lstStyle/>
        <a:p>
          <a:endParaRPr lang="en-US"/>
        </a:p>
      </dgm:t>
    </dgm:pt>
    <dgm:pt modelId="{92982787-EE8F-D249-987B-5B5738C4816A}">
      <dgm:prSet custT="1">
        <dgm:style>
          <a:lnRef idx="2">
            <a:schemeClr val="accent1">
              <a:shade val="50000"/>
            </a:schemeClr>
          </a:lnRef>
          <a:fillRef idx="1">
            <a:schemeClr val="accent1"/>
          </a:fillRef>
          <a:effectRef idx="0">
            <a:schemeClr val="accent1"/>
          </a:effectRef>
          <a:fontRef idx="minor">
            <a:schemeClr val="lt1"/>
          </a:fontRef>
        </dgm:style>
      </dgm:prSet>
      <dgm:spPr>
        <a:solidFill>
          <a:schemeClr val="accent1">
            <a:lumMod val="40000"/>
            <a:lumOff val="60000"/>
          </a:schemeClr>
        </a:solidFill>
        <a:ln>
          <a:noFill/>
        </a:ln>
      </dgm:spPr>
      <dgm:t>
        <a:bodyPr/>
        <a:lstStyle/>
        <a:p>
          <a:pPr algn="l"/>
          <a:r>
            <a:rPr lang="en-US" sz="1050" dirty="0" smtClean="0">
              <a:solidFill>
                <a:srgbClr val="000000"/>
              </a:solidFill>
              <a:latin typeface="Arial"/>
              <a:cs typeface="Arial"/>
            </a:rPr>
            <a:t>1. All infrastructure is challenged by climate change.</a:t>
          </a:r>
        </a:p>
        <a:p>
          <a:pPr algn="l"/>
          <a:endParaRPr lang="en-US" sz="1000" dirty="0" smtClean="0">
            <a:solidFill>
              <a:srgbClr val="000000"/>
            </a:solidFill>
            <a:latin typeface="Arial"/>
            <a:cs typeface="Arial"/>
          </a:endParaRPr>
        </a:p>
        <a:p>
          <a:pPr algn="l"/>
          <a:r>
            <a:rPr lang="en-US" sz="1000" dirty="0" smtClean="0">
              <a:solidFill>
                <a:srgbClr val="000000"/>
              </a:solidFill>
              <a:latin typeface="Arial"/>
              <a:cs typeface="Arial"/>
            </a:rPr>
            <a:t>2. Barriers to change for infrastructure is change itself.</a:t>
          </a:r>
          <a:endParaRPr lang="en-GB" sz="1000" dirty="0" smtClean="0">
            <a:solidFill>
              <a:srgbClr val="000000"/>
            </a:solidFill>
            <a:latin typeface="Arial"/>
            <a:cs typeface="Arial"/>
          </a:endParaRPr>
        </a:p>
        <a:p>
          <a:pPr algn="l"/>
          <a:endParaRPr lang="en-GB" sz="1000" dirty="0" smtClean="0">
            <a:solidFill>
              <a:srgbClr val="000000"/>
            </a:solidFill>
            <a:latin typeface="Arial"/>
            <a:cs typeface="Arial"/>
          </a:endParaRPr>
        </a:p>
        <a:p>
          <a:pPr algn="l"/>
          <a:r>
            <a:rPr lang="en-US" sz="1000" dirty="0" smtClean="0">
              <a:solidFill>
                <a:srgbClr val="000000"/>
              </a:solidFill>
              <a:latin typeface="Arial"/>
              <a:cs typeface="Arial"/>
            </a:rPr>
            <a:t>3.  Markets need to move to the view that climate change is an opportunity</a:t>
          </a:r>
          <a:endParaRPr lang="en-US" sz="1000" b="0" dirty="0">
            <a:solidFill>
              <a:srgbClr val="000000"/>
            </a:solidFill>
            <a:latin typeface="Arial"/>
            <a:cs typeface="Arial"/>
          </a:endParaRPr>
        </a:p>
      </dgm:t>
    </dgm:pt>
    <dgm:pt modelId="{78460B4E-4699-8643-94FA-E67C4A6A06DD}" type="parTrans" cxnId="{26A5F176-1755-4B44-9EDB-2043FE1F1CDD}">
      <dgm:prSet/>
      <dgm:spPr/>
      <dgm:t>
        <a:bodyPr/>
        <a:lstStyle/>
        <a:p>
          <a:endParaRPr lang="en-US"/>
        </a:p>
      </dgm:t>
    </dgm:pt>
    <dgm:pt modelId="{7CACA08A-5E44-BD43-B0C1-44B45EBEB53E}" type="sibTrans" cxnId="{26A5F176-1755-4B44-9EDB-2043FE1F1CDD}">
      <dgm:prSet/>
      <dgm:spPr/>
      <dgm:t>
        <a:bodyPr/>
        <a:lstStyle/>
        <a:p>
          <a:endParaRPr lang="en-US"/>
        </a:p>
      </dgm:t>
    </dgm:pt>
    <dgm:pt modelId="{663AFE79-5A67-6A4E-837C-41AC3ACD386B}">
      <dgm:prSet custT="1"/>
      <dgm:spPr>
        <a:solidFill>
          <a:schemeClr val="accent1">
            <a:lumMod val="40000"/>
            <a:lumOff val="60000"/>
          </a:schemeClr>
        </a:solidFill>
        <a:ln>
          <a:noFill/>
        </a:ln>
      </dgm:spPr>
      <dgm:t>
        <a:bodyPr/>
        <a:lstStyle/>
        <a:p>
          <a:pPr algn="ctr"/>
          <a:endParaRPr lang="en-US" sz="750" dirty="0"/>
        </a:p>
      </dgm:t>
    </dgm:pt>
    <dgm:pt modelId="{325D7BC0-83FB-E445-B678-0B5DF1994CE2}" type="parTrans" cxnId="{E5C6AEF8-BCF7-A44D-8E6B-4D013E77D511}">
      <dgm:prSet/>
      <dgm:spPr/>
      <dgm:t>
        <a:bodyPr/>
        <a:lstStyle/>
        <a:p>
          <a:endParaRPr lang="en-US"/>
        </a:p>
      </dgm:t>
    </dgm:pt>
    <dgm:pt modelId="{0F49A501-4BBA-2549-BD68-81375975D29F}" type="sibTrans" cxnId="{E5C6AEF8-BCF7-A44D-8E6B-4D013E77D511}">
      <dgm:prSet/>
      <dgm:spPr/>
      <dgm:t>
        <a:bodyPr/>
        <a:lstStyle/>
        <a:p>
          <a:endParaRPr lang="en-US"/>
        </a:p>
      </dgm:t>
    </dgm:pt>
    <dgm:pt modelId="{4B1FFD79-F1DC-9143-A391-450D40E21C56}" type="pres">
      <dgm:prSet presAssocID="{FC8296EF-DA29-5A48-96F7-380D9EAADD66}" presName="matrix" presStyleCnt="0">
        <dgm:presLayoutVars>
          <dgm:chMax val="1"/>
          <dgm:dir/>
          <dgm:resizeHandles val="exact"/>
        </dgm:presLayoutVars>
      </dgm:prSet>
      <dgm:spPr/>
      <dgm:t>
        <a:bodyPr/>
        <a:lstStyle/>
        <a:p>
          <a:endParaRPr lang="en-US"/>
        </a:p>
      </dgm:t>
    </dgm:pt>
    <dgm:pt modelId="{D1AFEE95-F114-904C-A59D-C2FA055C04AC}" type="pres">
      <dgm:prSet presAssocID="{FC8296EF-DA29-5A48-96F7-380D9EAADD66}" presName="diamond" presStyleLbl="bgShp" presStyleIdx="0" presStyleCnt="1">
        <dgm:style>
          <a:lnRef idx="2">
            <a:schemeClr val="accent2">
              <a:shade val="50000"/>
            </a:schemeClr>
          </a:lnRef>
          <a:fillRef idx="1">
            <a:schemeClr val="accent2"/>
          </a:fillRef>
          <a:effectRef idx="0">
            <a:schemeClr val="accent2"/>
          </a:effectRef>
          <a:fontRef idx="minor">
            <a:schemeClr val="lt1"/>
          </a:fontRef>
        </dgm:style>
      </dgm:prSet>
      <dgm:spPr>
        <a:solidFill>
          <a:schemeClr val="accent2">
            <a:lumMod val="20000"/>
            <a:lumOff val="80000"/>
          </a:schemeClr>
        </a:solidFill>
        <a:ln>
          <a:noFill/>
        </a:ln>
      </dgm:spPr>
    </dgm:pt>
    <dgm:pt modelId="{B7243C3C-4991-4A48-AD8C-334260E7B20A}" type="pres">
      <dgm:prSet presAssocID="{FC8296EF-DA29-5A48-96F7-380D9EAADD66}" presName="quad1" presStyleLbl="node1" presStyleIdx="0" presStyleCnt="4">
        <dgm:presLayoutVars>
          <dgm:chMax val="0"/>
          <dgm:chPref val="0"/>
          <dgm:bulletEnabled val="1"/>
        </dgm:presLayoutVars>
      </dgm:prSet>
      <dgm:spPr/>
      <dgm:t>
        <a:bodyPr/>
        <a:lstStyle/>
        <a:p>
          <a:endParaRPr lang="en-US"/>
        </a:p>
      </dgm:t>
    </dgm:pt>
    <dgm:pt modelId="{8A037448-43F9-EE4C-BD1C-816EFC1C39E3}" type="pres">
      <dgm:prSet presAssocID="{FC8296EF-DA29-5A48-96F7-380D9EAADD66}" presName="quad2" presStyleLbl="node1" presStyleIdx="1" presStyleCnt="4">
        <dgm:presLayoutVars>
          <dgm:chMax val="0"/>
          <dgm:chPref val="0"/>
          <dgm:bulletEnabled val="1"/>
        </dgm:presLayoutVars>
      </dgm:prSet>
      <dgm:spPr/>
      <dgm:t>
        <a:bodyPr/>
        <a:lstStyle/>
        <a:p>
          <a:endParaRPr lang="en-US"/>
        </a:p>
      </dgm:t>
    </dgm:pt>
    <dgm:pt modelId="{4FAB5981-72C8-E247-A2C3-0B2FA56F8FFD}" type="pres">
      <dgm:prSet presAssocID="{FC8296EF-DA29-5A48-96F7-380D9EAADD66}" presName="quad3" presStyleLbl="node1" presStyleIdx="2" presStyleCnt="4">
        <dgm:presLayoutVars>
          <dgm:chMax val="0"/>
          <dgm:chPref val="0"/>
          <dgm:bulletEnabled val="1"/>
        </dgm:presLayoutVars>
      </dgm:prSet>
      <dgm:spPr/>
      <dgm:t>
        <a:bodyPr/>
        <a:lstStyle/>
        <a:p>
          <a:endParaRPr lang="en-US"/>
        </a:p>
      </dgm:t>
    </dgm:pt>
    <dgm:pt modelId="{CB553763-0D3D-2B4D-B1C4-E4F28B3FB320}" type="pres">
      <dgm:prSet presAssocID="{FC8296EF-DA29-5A48-96F7-380D9EAADD66}" presName="quad4" presStyleLbl="node1" presStyleIdx="3" presStyleCnt="4">
        <dgm:presLayoutVars>
          <dgm:chMax val="0"/>
          <dgm:chPref val="0"/>
          <dgm:bulletEnabled val="1"/>
        </dgm:presLayoutVars>
      </dgm:prSet>
      <dgm:spPr/>
      <dgm:t>
        <a:bodyPr/>
        <a:lstStyle/>
        <a:p>
          <a:endParaRPr lang="en-US"/>
        </a:p>
      </dgm:t>
    </dgm:pt>
  </dgm:ptLst>
  <dgm:cxnLst>
    <dgm:cxn modelId="{45180EEE-D955-2B46-A74F-B6F33C45D071}" srcId="{FC8296EF-DA29-5A48-96F7-380D9EAADD66}" destId="{A2C11781-AFA6-404A-ADE3-DAF0D8C57DBF}" srcOrd="0" destOrd="0" parTransId="{E3869278-C560-F04E-8B1C-7EBBEF1D9C1E}" sibTransId="{6852BB70-A540-CA49-B5D3-E96791D09CB4}"/>
    <dgm:cxn modelId="{E5C6AEF8-BCF7-A44D-8E6B-4D013E77D511}" srcId="{FC8296EF-DA29-5A48-96F7-380D9EAADD66}" destId="{663AFE79-5A67-6A4E-837C-41AC3ACD386B}" srcOrd="3" destOrd="0" parTransId="{325D7BC0-83FB-E445-B678-0B5DF1994CE2}" sibTransId="{0F49A501-4BBA-2549-BD68-81375975D29F}"/>
    <dgm:cxn modelId="{582D1D72-E3A2-ED4C-AA77-8CDA23386020}" type="presOf" srcId="{663AFE79-5A67-6A4E-837C-41AC3ACD386B}" destId="{CB553763-0D3D-2B4D-B1C4-E4F28B3FB320}" srcOrd="0" destOrd="0" presId="urn:microsoft.com/office/officeart/2005/8/layout/matrix3"/>
    <dgm:cxn modelId="{99CB3145-4383-1F40-9D21-A984996485F8}" type="presOf" srcId="{A2C11781-AFA6-404A-ADE3-DAF0D8C57DBF}" destId="{B7243C3C-4991-4A48-AD8C-334260E7B20A}" srcOrd="0" destOrd="0" presId="urn:microsoft.com/office/officeart/2005/8/layout/matrix3"/>
    <dgm:cxn modelId="{5B3673ED-51E6-FE45-9C12-1411EA5E9A93}" srcId="{FC8296EF-DA29-5A48-96F7-380D9EAADD66}" destId="{D21DB498-54E9-254C-BCAA-30AFC3459E48}" srcOrd="1" destOrd="0" parTransId="{E7FA67D2-CC15-7B45-94CB-2A7E16752595}" sibTransId="{DAF2A4C4-5625-F544-A347-8E09FD8761E7}"/>
    <dgm:cxn modelId="{0CF5E5FD-8386-EA44-870D-4D74614FF3A0}" type="presOf" srcId="{92982787-EE8F-D249-987B-5B5738C4816A}" destId="{4FAB5981-72C8-E247-A2C3-0B2FA56F8FFD}" srcOrd="0" destOrd="0" presId="urn:microsoft.com/office/officeart/2005/8/layout/matrix3"/>
    <dgm:cxn modelId="{FFCE9BCB-F808-4D46-A325-0B1924841E07}" type="presOf" srcId="{D21DB498-54E9-254C-BCAA-30AFC3459E48}" destId="{8A037448-43F9-EE4C-BD1C-816EFC1C39E3}" srcOrd="0" destOrd="0" presId="urn:microsoft.com/office/officeart/2005/8/layout/matrix3"/>
    <dgm:cxn modelId="{AA4878EC-FD0F-6948-9AD3-DBAFAA10AD54}" type="presOf" srcId="{FC8296EF-DA29-5A48-96F7-380D9EAADD66}" destId="{4B1FFD79-F1DC-9143-A391-450D40E21C56}" srcOrd="0" destOrd="0" presId="urn:microsoft.com/office/officeart/2005/8/layout/matrix3"/>
    <dgm:cxn modelId="{26A5F176-1755-4B44-9EDB-2043FE1F1CDD}" srcId="{FC8296EF-DA29-5A48-96F7-380D9EAADD66}" destId="{92982787-EE8F-D249-987B-5B5738C4816A}" srcOrd="2" destOrd="0" parTransId="{78460B4E-4699-8643-94FA-E67C4A6A06DD}" sibTransId="{7CACA08A-5E44-BD43-B0C1-44B45EBEB53E}"/>
    <dgm:cxn modelId="{18ADF864-445C-0342-AD95-DE6BF5D05C10}" type="presParOf" srcId="{4B1FFD79-F1DC-9143-A391-450D40E21C56}" destId="{D1AFEE95-F114-904C-A59D-C2FA055C04AC}" srcOrd="0" destOrd="0" presId="urn:microsoft.com/office/officeart/2005/8/layout/matrix3"/>
    <dgm:cxn modelId="{669F1397-75C8-2D42-8D4A-B15F040786D4}" type="presParOf" srcId="{4B1FFD79-F1DC-9143-A391-450D40E21C56}" destId="{B7243C3C-4991-4A48-AD8C-334260E7B20A}" srcOrd="1" destOrd="0" presId="urn:microsoft.com/office/officeart/2005/8/layout/matrix3"/>
    <dgm:cxn modelId="{35116B13-6497-BF47-BC41-984BEC658E0A}" type="presParOf" srcId="{4B1FFD79-F1DC-9143-A391-450D40E21C56}" destId="{8A037448-43F9-EE4C-BD1C-816EFC1C39E3}" srcOrd="2" destOrd="0" presId="urn:microsoft.com/office/officeart/2005/8/layout/matrix3"/>
    <dgm:cxn modelId="{4A5FB32F-C9A2-2A45-A013-A07D50E07502}" type="presParOf" srcId="{4B1FFD79-F1DC-9143-A391-450D40E21C56}" destId="{4FAB5981-72C8-E247-A2C3-0B2FA56F8FFD}" srcOrd="3" destOrd="0" presId="urn:microsoft.com/office/officeart/2005/8/layout/matrix3"/>
    <dgm:cxn modelId="{DEF73B7F-1001-1B45-814C-15FC6778C8F1}" type="presParOf" srcId="{4B1FFD79-F1DC-9143-A391-450D40E21C56}" destId="{CB553763-0D3D-2B4D-B1C4-E4F28B3FB320}"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FC8296EF-DA29-5A48-96F7-380D9EAADD66}" type="doc">
      <dgm:prSet loTypeId="urn:microsoft.com/office/officeart/2005/8/layout/matrix3" loCatId="" qsTypeId="urn:microsoft.com/office/officeart/2005/8/quickstyle/simple4" qsCatId="simple" csTypeId="urn:microsoft.com/office/officeart/2005/8/colors/accent1_2" csCatId="accent1" phldr="1"/>
      <dgm:spPr/>
      <dgm:t>
        <a:bodyPr/>
        <a:lstStyle/>
        <a:p>
          <a:endParaRPr lang="en-US"/>
        </a:p>
      </dgm:t>
    </dgm:pt>
    <dgm:pt modelId="{A2C11781-AFA6-404A-ADE3-DAF0D8C57DBF}">
      <dgm:prSet>
        <dgm:style>
          <a:lnRef idx="2">
            <a:schemeClr val="accent1">
              <a:shade val="50000"/>
            </a:schemeClr>
          </a:lnRef>
          <a:fillRef idx="1">
            <a:schemeClr val="accent1"/>
          </a:fillRef>
          <a:effectRef idx="0">
            <a:schemeClr val="accent1"/>
          </a:effectRef>
          <a:fontRef idx="minor">
            <a:schemeClr val="lt1"/>
          </a:fontRef>
        </dgm:style>
      </dgm:prSet>
      <dgm:spPr>
        <a:solidFill>
          <a:schemeClr val="accent1">
            <a:lumMod val="40000"/>
            <a:lumOff val="60000"/>
          </a:schemeClr>
        </a:solidFill>
        <a:ln>
          <a:noFill/>
        </a:ln>
      </dgm:spPr>
      <dgm:t>
        <a:bodyPr/>
        <a:lstStyle/>
        <a:p>
          <a:pPr algn="l"/>
          <a:r>
            <a:rPr lang="en-GB" b="0" dirty="0" smtClean="0">
              <a:solidFill>
                <a:schemeClr val="tx1"/>
              </a:solidFill>
              <a:latin typeface="Arial"/>
              <a:cs typeface="Arial"/>
            </a:rPr>
            <a:t>1. New Reports</a:t>
          </a:r>
        </a:p>
        <a:p>
          <a:pPr algn="l"/>
          <a:r>
            <a:rPr lang="en-GB" b="0" dirty="0" smtClean="0">
              <a:solidFill>
                <a:schemeClr val="tx1"/>
              </a:solidFill>
              <a:latin typeface="Arial"/>
              <a:cs typeface="Arial"/>
            </a:rPr>
            <a:t>2. Water </a:t>
          </a:r>
          <a:r>
            <a:rPr lang="en-US" b="0" dirty="0" smtClean="0">
              <a:solidFill>
                <a:schemeClr val="tx1"/>
              </a:solidFill>
              <a:latin typeface="Arial"/>
              <a:cs typeface="Arial"/>
            </a:rPr>
            <a:t>contamination issues (e.g., Flint, MI)</a:t>
          </a:r>
        </a:p>
        <a:p>
          <a:pPr algn="l"/>
          <a:r>
            <a:rPr lang="en-US" b="0" dirty="0" smtClean="0">
              <a:solidFill>
                <a:schemeClr val="tx1"/>
              </a:solidFill>
              <a:latin typeface="Arial"/>
              <a:cs typeface="Arial"/>
            </a:rPr>
            <a:t>3. Growing awareness of poor tap water quality in many areas of the world </a:t>
          </a:r>
        </a:p>
        <a:p>
          <a:pPr algn="l"/>
          <a:r>
            <a:rPr lang="en-US" b="0" dirty="0" smtClean="0">
              <a:solidFill>
                <a:schemeClr val="tx1"/>
              </a:solidFill>
              <a:latin typeface="Arial"/>
              <a:cs typeface="Arial"/>
            </a:rPr>
            <a:t>4. Municipal water utilities cannot afford to deal with failing infrastructure and increasing contaminant removal to meet more stringent standards</a:t>
          </a:r>
        </a:p>
        <a:p>
          <a:pPr algn="l"/>
          <a:r>
            <a:rPr lang="en-US" b="0" dirty="0" smtClean="0">
              <a:solidFill>
                <a:schemeClr val="tx1"/>
              </a:solidFill>
              <a:latin typeface="Arial"/>
              <a:cs typeface="Arial"/>
            </a:rPr>
            <a:t>5. Water Scarcity</a:t>
          </a:r>
        </a:p>
        <a:p>
          <a:pPr algn="l"/>
          <a:r>
            <a:rPr lang="en-US" b="0" dirty="0" smtClean="0">
              <a:solidFill>
                <a:schemeClr val="tx1"/>
              </a:solidFill>
              <a:latin typeface="Arial"/>
              <a:cs typeface="Arial"/>
            </a:rPr>
            <a:t>6. New ways of marketing to urban customers (i.e., online, Amazon, etc.)</a:t>
          </a:r>
        </a:p>
        <a:p>
          <a:pPr algn="l"/>
          <a:r>
            <a:rPr lang="en-US" b="0" dirty="0" smtClean="0">
              <a:solidFill>
                <a:schemeClr val="tx1"/>
              </a:solidFill>
              <a:latin typeface="Arial"/>
              <a:cs typeface="Arial"/>
            </a:rPr>
            <a:t>7. A plethora of new products (e.g., countertop, under the sink, whole house) </a:t>
          </a:r>
          <a:endParaRPr lang="en-GB" b="0" dirty="0">
            <a:solidFill>
              <a:schemeClr val="tx1"/>
            </a:solidFill>
            <a:latin typeface="Arial"/>
            <a:cs typeface="Arial"/>
          </a:endParaRPr>
        </a:p>
      </dgm:t>
    </dgm:pt>
    <dgm:pt modelId="{E3869278-C560-F04E-8B1C-7EBBEF1D9C1E}" type="parTrans" cxnId="{45180EEE-D955-2B46-A74F-B6F33C45D071}">
      <dgm:prSet/>
      <dgm:spPr/>
      <dgm:t>
        <a:bodyPr/>
        <a:lstStyle/>
        <a:p>
          <a:endParaRPr lang="en-US"/>
        </a:p>
      </dgm:t>
    </dgm:pt>
    <dgm:pt modelId="{6852BB70-A540-CA49-B5D3-E96791D09CB4}" type="sibTrans" cxnId="{45180EEE-D955-2B46-A74F-B6F33C45D071}">
      <dgm:prSet/>
      <dgm:spPr/>
      <dgm:t>
        <a:bodyPr/>
        <a:lstStyle/>
        <a:p>
          <a:endParaRPr lang="en-US"/>
        </a:p>
      </dgm:t>
    </dgm:pt>
    <dgm:pt modelId="{D21DB498-54E9-254C-BCAA-30AFC3459E48}">
      <dgm:prSet>
        <dgm:style>
          <a:lnRef idx="2">
            <a:schemeClr val="accent1">
              <a:shade val="50000"/>
            </a:schemeClr>
          </a:lnRef>
          <a:fillRef idx="1">
            <a:schemeClr val="accent1"/>
          </a:fillRef>
          <a:effectRef idx="0">
            <a:schemeClr val="accent1"/>
          </a:effectRef>
          <a:fontRef idx="minor">
            <a:schemeClr val="lt1"/>
          </a:fontRef>
        </dgm:style>
      </dgm:prSet>
      <dgm:spPr>
        <a:solidFill>
          <a:schemeClr val="accent1">
            <a:lumMod val="40000"/>
            <a:lumOff val="60000"/>
          </a:schemeClr>
        </a:solidFill>
        <a:ln>
          <a:noFill/>
        </a:ln>
      </dgm:spPr>
      <dgm:t>
        <a:bodyPr/>
        <a:lstStyle/>
        <a:p>
          <a:pPr algn="l"/>
          <a:r>
            <a:rPr lang="en-US" b="0" dirty="0" smtClean="0">
              <a:solidFill>
                <a:srgbClr val="000000"/>
              </a:solidFill>
              <a:latin typeface="Arial"/>
              <a:cs typeface="Arial"/>
            </a:rPr>
            <a:t>1. Easier Access via online shopping</a:t>
          </a:r>
          <a:endParaRPr lang="en-GB" b="0" dirty="0" smtClean="0">
            <a:solidFill>
              <a:srgbClr val="000000"/>
            </a:solidFill>
            <a:latin typeface="Arial"/>
            <a:cs typeface="Arial"/>
          </a:endParaRPr>
        </a:p>
        <a:p>
          <a:pPr algn="l"/>
          <a:r>
            <a:rPr lang="en-US" b="0" dirty="0" smtClean="0">
              <a:solidFill>
                <a:srgbClr val="000000"/>
              </a:solidFill>
              <a:latin typeface="Arial"/>
              <a:cs typeface="Arial"/>
            </a:rPr>
            <a:t>2. Internet Of Things (IoT) provides connectivity, promise of safety, and better support from supplier</a:t>
          </a:r>
          <a:endParaRPr lang="en-GB" b="0" dirty="0" smtClean="0">
            <a:solidFill>
              <a:srgbClr val="000000"/>
            </a:solidFill>
            <a:latin typeface="Arial"/>
            <a:cs typeface="Arial"/>
          </a:endParaRPr>
        </a:p>
        <a:p>
          <a:pPr algn="l"/>
          <a:r>
            <a:rPr lang="en-US" b="0" dirty="0" smtClean="0">
              <a:solidFill>
                <a:srgbClr val="000000"/>
              </a:solidFill>
              <a:latin typeface="Arial"/>
              <a:cs typeface="Arial"/>
            </a:rPr>
            <a:t>3. Increased connectivity to ensure proper maintenance of home treatment devices  alleviates concerns of regulators</a:t>
          </a:r>
          <a:endParaRPr lang="en-US" b="0" dirty="0">
            <a:solidFill>
              <a:srgbClr val="000000"/>
            </a:solidFill>
            <a:latin typeface="Arial"/>
            <a:cs typeface="Arial"/>
          </a:endParaRPr>
        </a:p>
      </dgm:t>
    </dgm:pt>
    <dgm:pt modelId="{E7FA67D2-CC15-7B45-94CB-2A7E16752595}" type="parTrans" cxnId="{5B3673ED-51E6-FE45-9C12-1411EA5E9A93}">
      <dgm:prSet/>
      <dgm:spPr/>
      <dgm:t>
        <a:bodyPr/>
        <a:lstStyle/>
        <a:p>
          <a:endParaRPr lang="en-US"/>
        </a:p>
      </dgm:t>
    </dgm:pt>
    <dgm:pt modelId="{DAF2A4C4-5625-F544-A347-8E09FD8761E7}" type="sibTrans" cxnId="{5B3673ED-51E6-FE45-9C12-1411EA5E9A93}">
      <dgm:prSet/>
      <dgm:spPr/>
      <dgm:t>
        <a:bodyPr/>
        <a:lstStyle/>
        <a:p>
          <a:endParaRPr lang="en-US"/>
        </a:p>
      </dgm:t>
    </dgm:pt>
    <dgm:pt modelId="{92982787-EE8F-D249-987B-5B5738C4816A}">
      <dgm:prSet custT="1">
        <dgm:style>
          <a:lnRef idx="2">
            <a:schemeClr val="accent1">
              <a:shade val="50000"/>
            </a:schemeClr>
          </a:lnRef>
          <a:fillRef idx="1">
            <a:schemeClr val="accent1"/>
          </a:fillRef>
          <a:effectRef idx="0">
            <a:schemeClr val="accent1"/>
          </a:effectRef>
          <a:fontRef idx="minor">
            <a:schemeClr val="lt1"/>
          </a:fontRef>
        </dgm:style>
      </dgm:prSet>
      <dgm:spPr>
        <a:solidFill>
          <a:schemeClr val="accent1">
            <a:lumMod val="40000"/>
            <a:lumOff val="60000"/>
          </a:schemeClr>
        </a:solidFill>
        <a:ln>
          <a:noFill/>
        </a:ln>
      </dgm:spPr>
      <dgm:t>
        <a:bodyPr/>
        <a:lstStyle/>
        <a:p>
          <a:pPr algn="l"/>
          <a:r>
            <a:rPr lang="en-US" sz="650" b="0" dirty="0" smtClean="0">
              <a:solidFill>
                <a:srgbClr val="000000"/>
              </a:solidFill>
              <a:latin typeface="Arial"/>
              <a:cs typeface="Arial"/>
            </a:rPr>
            <a:t>1. High Costs: - devices are not cheap</a:t>
          </a:r>
        </a:p>
        <a:p>
          <a:pPr algn="l"/>
          <a:r>
            <a:rPr lang="en-US" sz="650" b="0" dirty="0" smtClean="0">
              <a:solidFill>
                <a:srgbClr val="000000"/>
              </a:solidFill>
              <a:latin typeface="Arial"/>
              <a:cs typeface="Arial"/>
            </a:rPr>
            <a:t>2. Increasingly crowded market; many new entrants</a:t>
          </a:r>
          <a:endParaRPr lang="en-GB" sz="650" b="0" dirty="0" smtClean="0">
            <a:solidFill>
              <a:srgbClr val="000000"/>
            </a:solidFill>
            <a:latin typeface="Arial"/>
            <a:cs typeface="Arial"/>
          </a:endParaRPr>
        </a:p>
        <a:p>
          <a:pPr algn="l"/>
          <a:r>
            <a:rPr lang="en-US" sz="650" b="0" dirty="0" smtClean="0">
              <a:solidFill>
                <a:srgbClr val="000000"/>
              </a:solidFill>
              <a:latin typeface="Arial"/>
              <a:cs typeface="Arial"/>
            </a:rPr>
            <a:t>3. Competition between traditional suppliers and new entrants</a:t>
          </a:r>
          <a:endParaRPr lang="en-GB" sz="650" b="0" dirty="0" smtClean="0">
            <a:solidFill>
              <a:srgbClr val="000000"/>
            </a:solidFill>
            <a:latin typeface="Arial"/>
            <a:cs typeface="Arial"/>
          </a:endParaRPr>
        </a:p>
        <a:p>
          <a:pPr algn="l"/>
          <a:r>
            <a:rPr lang="en-US" sz="650" b="0" dirty="0" smtClean="0">
              <a:solidFill>
                <a:srgbClr val="000000"/>
              </a:solidFill>
              <a:latin typeface="Arial"/>
              <a:cs typeface="Arial"/>
            </a:rPr>
            <a:t>	- Traditional market leaders (Culligan, EcoWater, 	</a:t>
          </a:r>
          <a:r>
            <a:rPr lang="en-US" sz="650" b="0" dirty="0" err="1" smtClean="0">
              <a:solidFill>
                <a:srgbClr val="000000"/>
              </a:solidFill>
              <a:latin typeface="Arial"/>
              <a:cs typeface="Arial"/>
            </a:rPr>
            <a:t>Kinetico</a:t>
          </a:r>
          <a:r>
            <a:rPr lang="en-US" sz="650" b="0" dirty="0" smtClean="0">
              <a:solidFill>
                <a:srgbClr val="000000"/>
              </a:solidFill>
              <a:latin typeface="Arial"/>
              <a:cs typeface="Arial"/>
            </a:rPr>
            <a:t>) sell POU and POE devices to 	rural and small municipal customers through a 	network of dealers</a:t>
          </a:r>
          <a:endParaRPr lang="en-GB" sz="650" b="0" dirty="0" smtClean="0">
            <a:solidFill>
              <a:srgbClr val="000000"/>
            </a:solidFill>
            <a:latin typeface="Arial"/>
            <a:cs typeface="Arial"/>
          </a:endParaRPr>
        </a:p>
        <a:p>
          <a:pPr algn="l"/>
          <a:r>
            <a:rPr lang="en-US" sz="650" b="0" dirty="0" smtClean="0">
              <a:solidFill>
                <a:srgbClr val="000000"/>
              </a:solidFill>
              <a:latin typeface="Arial"/>
              <a:cs typeface="Arial"/>
            </a:rPr>
            <a:t>	- Newer entrants (</a:t>
          </a:r>
          <a:r>
            <a:rPr lang="en-US" sz="650" b="0" dirty="0" err="1" smtClean="0">
              <a:solidFill>
                <a:srgbClr val="000000"/>
              </a:solidFill>
              <a:latin typeface="Arial"/>
              <a:cs typeface="Arial"/>
            </a:rPr>
            <a:t>Pur</a:t>
          </a:r>
          <a:r>
            <a:rPr lang="en-US" sz="650" b="0" dirty="0" smtClean="0">
              <a:solidFill>
                <a:srgbClr val="000000"/>
              </a:solidFill>
              <a:latin typeface="Arial"/>
              <a:cs typeface="Arial"/>
            </a:rPr>
            <a:t>, Brita, others) sell online, 	through big box stores, and typically feature  	pour thru pitchers, countertop or single faucet 	purifier devices</a:t>
          </a:r>
          <a:endParaRPr lang="en-GB" sz="650" b="0" dirty="0" smtClean="0">
            <a:solidFill>
              <a:srgbClr val="000000"/>
            </a:solidFill>
            <a:latin typeface="Arial"/>
            <a:cs typeface="Arial"/>
          </a:endParaRPr>
        </a:p>
        <a:p>
          <a:pPr algn="l"/>
          <a:r>
            <a:rPr lang="en-US" sz="650" b="0" dirty="0" smtClean="0">
              <a:solidFill>
                <a:srgbClr val="000000"/>
              </a:solidFill>
              <a:latin typeface="Arial"/>
              <a:cs typeface="Arial"/>
            </a:rPr>
            <a:t>4. Who is going to win the IoT competition as homes become increasingly connected?</a:t>
          </a:r>
          <a:endParaRPr lang="en-GB" sz="650" b="0" dirty="0" smtClean="0">
            <a:solidFill>
              <a:srgbClr val="000000"/>
            </a:solidFill>
            <a:latin typeface="Arial"/>
            <a:cs typeface="Arial"/>
          </a:endParaRPr>
        </a:p>
        <a:p>
          <a:pPr algn="l"/>
          <a:r>
            <a:rPr lang="en-US" sz="650" b="0" dirty="0" smtClean="0">
              <a:solidFill>
                <a:srgbClr val="000000"/>
              </a:solidFill>
              <a:latin typeface="Arial"/>
              <a:cs typeface="Arial"/>
            </a:rPr>
            <a:t>5. Providing timely and effective service and maintenance</a:t>
          </a:r>
          <a:endParaRPr lang="en-GB" sz="650" b="0" dirty="0" smtClean="0">
            <a:solidFill>
              <a:srgbClr val="000000"/>
            </a:solidFill>
            <a:latin typeface="Arial"/>
            <a:cs typeface="Arial"/>
          </a:endParaRPr>
        </a:p>
        <a:p>
          <a:pPr algn="l"/>
          <a:r>
            <a:rPr lang="en-US" sz="650" b="0" dirty="0" smtClean="0">
              <a:solidFill>
                <a:srgbClr val="000000"/>
              </a:solidFill>
              <a:latin typeface="Arial"/>
              <a:cs typeface="Arial"/>
            </a:rPr>
            <a:t>6. Costly certifications required to meet regulations and the requirements of informed consumers</a:t>
          </a:r>
          <a:endParaRPr lang="en-GB" sz="650" b="0" dirty="0" smtClean="0">
            <a:solidFill>
              <a:srgbClr val="000000"/>
            </a:solidFill>
            <a:latin typeface="Arial"/>
            <a:cs typeface="Arial"/>
          </a:endParaRPr>
        </a:p>
        <a:p>
          <a:pPr algn="l"/>
          <a:endParaRPr lang="en-US" sz="600" b="0" dirty="0">
            <a:solidFill>
              <a:srgbClr val="000000"/>
            </a:solidFill>
            <a:latin typeface="Arial"/>
            <a:cs typeface="Arial"/>
          </a:endParaRPr>
        </a:p>
      </dgm:t>
    </dgm:pt>
    <dgm:pt modelId="{78460B4E-4699-8643-94FA-E67C4A6A06DD}" type="parTrans" cxnId="{26A5F176-1755-4B44-9EDB-2043FE1F1CDD}">
      <dgm:prSet/>
      <dgm:spPr/>
      <dgm:t>
        <a:bodyPr/>
        <a:lstStyle/>
        <a:p>
          <a:endParaRPr lang="en-US"/>
        </a:p>
      </dgm:t>
    </dgm:pt>
    <dgm:pt modelId="{7CACA08A-5E44-BD43-B0C1-44B45EBEB53E}" type="sibTrans" cxnId="{26A5F176-1755-4B44-9EDB-2043FE1F1CDD}">
      <dgm:prSet/>
      <dgm:spPr/>
      <dgm:t>
        <a:bodyPr/>
        <a:lstStyle/>
        <a:p>
          <a:endParaRPr lang="en-US"/>
        </a:p>
      </dgm:t>
    </dgm:pt>
    <dgm:pt modelId="{663AFE79-5A67-6A4E-837C-41AC3ACD386B}">
      <dgm:prSet custT="1"/>
      <dgm:spPr>
        <a:solidFill>
          <a:schemeClr val="accent1">
            <a:lumMod val="40000"/>
            <a:lumOff val="60000"/>
          </a:schemeClr>
        </a:solidFill>
        <a:ln>
          <a:noFill/>
        </a:ln>
      </dgm:spPr>
      <dgm:t>
        <a:bodyPr/>
        <a:lstStyle/>
        <a:p>
          <a:pPr algn="l"/>
          <a:endParaRPr lang="en-US" sz="800" b="0" dirty="0" smtClean="0">
            <a:solidFill>
              <a:srgbClr val="000000"/>
            </a:solidFill>
            <a:latin typeface="Arial"/>
            <a:cs typeface="Arial"/>
          </a:endParaRPr>
        </a:p>
        <a:p>
          <a:pPr algn="l"/>
          <a:r>
            <a:rPr lang="en-US" sz="900" b="0" dirty="0" smtClean="0">
              <a:solidFill>
                <a:srgbClr val="000000"/>
              </a:solidFill>
              <a:latin typeface="Arial"/>
              <a:cs typeface="Arial"/>
            </a:rPr>
            <a:t>1</a:t>
          </a:r>
          <a:r>
            <a:rPr lang="en-US" sz="800" b="0" dirty="0" smtClean="0">
              <a:solidFill>
                <a:srgbClr val="000000"/>
              </a:solidFill>
              <a:latin typeface="Arial"/>
              <a:cs typeface="Arial"/>
            </a:rPr>
            <a:t>. Traditional suppliers (Culligan, EcoWater, </a:t>
          </a:r>
          <a:r>
            <a:rPr lang="en-US" sz="800" b="0" dirty="0" err="1" smtClean="0">
              <a:solidFill>
                <a:srgbClr val="000000"/>
              </a:solidFill>
              <a:latin typeface="Arial"/>
              <a:cs typeface="Arial"/>
            </a:rPr>
            <a:t>Kinetico</a:t>
          </a:r>
          <a:r>
            <a:rPr lang="en-US" sz="800" b="0" dirty="0" smtClean="0">
              <a:solidFill>
                <a:srgbClr val="000000"/>
              </a:solidFill>
              <a:latin typeface="Arial"/>
              <a:cs typeface="Arial"/>
            </a:rPr>
            <a:t>) will continue to prosper in more rural markets while striving to find ways to access and capitalize on urban markets around the world</a:t>
          </a:r>
          <a:endParaRPr lang="en-GB" sz="800" b="0" dirty="0" smtClean="0">
            <a:solidFill>
              <a:srgbClr val="000000"/>
            </a:solidFill>
            <a:latin typeface="Arial"/>
            <a:cs typeface="Arial"/>
          </a:endParaRPr>
        </a:p>
        <a:p>
          <a:pPr algn="l"/>
          <a:r>
            <a:rPr lang="en-US" sz="800" b="0" dirty="0" smtClean="0">
              <a:solidFill>
                <a:srgbClr val="000000"/>
              </a:solidFill>
              <a:latin typeface="Arial"/>
              <a:cs typeface="Arial"/>
            </a:rPr>
            <a:t>2. Newer entrants will win via newer channels of distribution (Online Sales, Amazon, Big Box Stores)</a:t>
          </a:r>
          <a:endParaRPr lang="en-GB" sz="800" b="0" dirty="0" smtClean="0">
            <a:solidFill>
              <a:srgbClr val="000000"/>
            </a:solidFill>
            <a:latin typeface="Arial"/>
            <a:cs typeface="Arial"/>
          </a:endParaRPr>
        </a:p>
        <a:p>
          <a:pPr algn="l"/>
          <a:r>
            <a:rPr lang="en-US" sz="800" b="0" dirty="0" smtClean="0">
              <a:solidFill>
                <a:srgbClr val="000000"/>
              </a:solidFill>
              <a:latin typeface="Arial"/>
              <a:cs typeface="Arial"/>
            </a:rPr>
            <a:t>3. Whichever suppliers win the battle for most cost-effective connectivity in the home (i.e., winning with best IoT offerings)</a:t>
          </a:r>
          <a:endParaRPr lang="en-GB" sz="800" b="0" dirty="0" smtClean="0">
            <a:solidFill>
              <a:srgbClr val="000000"/>
            </a:solidFill>
            <a:latin typeface="Arial"/>
            <a:cs typeface="Arial"/>
          </a:endParaRPr>
        </a:p>
        <a:p>
          <a:pPr algn="l"/>
          <a:r>
            <a:rPr lang="en-US" sz="800" b="0" dirty="0" smtClean="0">
              <a:solidFill>
                <a:srgbClr val="000000"/>
              </a:solidFill>
              <a:latin typeface="Arial"/>
              <a:cs typeface="Arial"/>
            </a:rPr>
            <a:t>4. Those who master online marketing and sales</a:t>
          </a:r>
          <a:endParaRPr lang="en-GB" sz="800" b="0" dirty="0" smtClean="0">
            <a:solidFill>
              <a:srgbClr val="000000"/>
            </a:solidFill>
            <a:latin typeface="Arial"/>
            <a:cs typeface="Arial"/>
          </a:endParaRPr>
        </a:p>
        <a:p>
          <a:pPr algn="l"/>
          <a:r>
            <a:rPr lang="en-US" sz="800" b="0" dirty="0" smtClean="0">
              <a:solidFill>
                <a:srgbClr val="000000"/>
              </a:solidFill>
              <a:latin typeface="Arial"/>
              <a:cs typeface="Arial"/>
            </a:rPr>
            <a:t>5. Whole House Units (representing final barrier to ensure safety and quality)</a:t>
          </a:r>
          <a:endParaRPr lang="en-GB" sz="800" b="0" dirty="0" smtClean="0">
            <a:solidFill>
              <a:srgbClr val="000000"/>
            </a:solidFill>
            <a:latin typeface="Arial"/>
            <a:cs typeface="Arial"/>
          </a:endParaRPr>
        </a:p>
        <a:p>
          <a:pPr algn="l"/>
          <a:r>
            <a:rPr lang="en-US" sz="800" b="0" dirty="0" smtClean="0">
              <a:solidFill>
                <a:srgbClr val="000000"/>
              </a:solidFill>
              <a:latin typeface="Arial"/>
              <a:cs typeface="Arial"/>
            </a:rPr>
            <a:t>6. Those who can provide timely and effective service and maintenance</a:t>
          </a:r>
          <a:endParaRPr lang="en-GB" sz="800" b="0" dirty="0" smtClean="0">
            <a:solidFill>
              <a:srgbClr val="000000"/>
            </a:solidFill>
            <a:latin typeface="Arial"/>
            <a:cs typeface="Arial"/>
          </a:endParaRPr>
        </a:p>
        <a:p>
          <a:pPr algn="ctr"/>
          <a:endParaRPr lang="en-US" sz="750" dirty="0"/>
        </a:p>
      </dgm:t>
    </dgm:pt>
    <dgm:pt modelId="{325D7BC0-83FB-E445-B678-0B5DF1994CE2}" type="parTrans" cxnId="{E5C6AEF8-BCF7-A44D-8E6B-4D013E77D511}">
      <dgm:prSet/>
      <dgm:spPr/>
      <dgm:t>
        <a:bodyPr/>
        <a:lstStyle/>
        <a:p>
          <a:endParaRPr lang="en-US"/>
        </a:p>
      </dgm:t>
    </dgm:pt>
    <dgm:pt modelId="{0F49A501-4BBA-2549-BD68-81375975D29F}" type="sibTrans" cxnId="{E5C6AEF8-BCF7-A44D-8E6B-4D013E77D511}">
      <dgm:prSet/>
      <dgm:spPr/>
      <dgm:t>
        <a:bodyPr/>
        <a:lstStyle/>
        <a:p>
          <a:endParaRPr lang="en-US"/>
        </a:p>
      </dgm:t>
    </dgm:pt>
    <dgm:pt modelId="{4B1FFD79-F1DC-9143-A391-450D40E21C56}" type="pres">
      <dgm:prSet presAssocID="{FC8296EF-DA29-5A48-96F7-380D9EAADD66}" presName="matrix" presStyleCnt="0">
        <dgm:presLayoutVars>
          <dgm:chMax val="1"/>
          <dgm:dir/>
          <dgm:resizeHandles val="exact"/>
        </dgm:presLayoutVars>
      </dgm:prSet>
      <dgm:spPr/>
      <dgm:t>
        <a:bodyPr/>
        <a:lstStyle/>
        <a:p>
          <a:endParaRPr lang="en-US"/>
        </a:p>
      </dgm:t>
    </dgm:pt>
    <dgm:pt modelId="{D1AFEE95-F114-904C-A59D-C2FA055C04AC}" type="pres">
      <dgm:prSet presAssocID="{FC8296EF-DA29-5A48-96F7-380D9EAADD66}" presName="diamond" presStyleLbl="bgShp" presStyleIdx="0" presStyleCnt="1">
        <dgm:style>
          <a:lnRef idx="2">
            <a:schemeClr val="accent2">
              <a:shade val="50000"/>
            </a:schemeClr>
          </a:lnRef>
          <a:fillRef idx="1">
            <a:schemeClr val="accent2"/>
          </a:fillRef>
          <a:effectRef idx="0">
            <a:schemeClr val="accent2"/>
          </a:effectRef>
          <a:fontRef idx="minor">
            <a:schemeClr val="lt1"/>
          </a:fontRef>
        </dgm:style>
      </dgm:prSet>
      <dgm:spPr>
        <a:solidFill>
          <a:schemeClr val="accent2">
            <a:lumMod val="20000"/>
            <a:lumOff val="80000"/>
          </a:schemeClr>
        </a:solidFill>
        <a:ln>
          <a:noFill/>
        </a:ln>
      </dgm:spPr>
    </dgm:pt>
    <dgm:pt modelId="{B7243C3C-4991-4A48-AD8C-334260E7B20A}" type="pres">
      <dgm:prSet presAssocID="{FC8296EF-DA29-5A48-96F7-380D9EAADD66}" presName="quad1" presStyleLbl="node1" presStyleIdx="0" presStyleCnt="4">
        <dgm:presLayoutVars>
          <dgm:chMax val="0"/>
          <dgm:chPref val="0"/>
          <dgm:bulletEnabled val="1"/>
        </dgm:presLayoutVars>
      </dgm:prSet>
      <dgm:spPr/>
      <dgm:t>
        <a:bodyPr/>
        <a:lstStyle/>
        <a:p>
          <a:endParaRPr lang="en-US"/>
        </a:p>
      </dgm:t>
    </dgm:pt>
    <dgm:pt modelId="{8A037448-43F9-EE4C-BD1C-816EFC1C39E3}" type="pres">
      <dgm:prSet presAssocID="{FC8296EF-DA29-5A48-96F7-380D9EAADD66}" presName="quad2" presStyleLbl="node1" presStyleIdx="1" presStyleCnt="4">
        <dgm:presLayoutVars>
          <dgm:chMax val="0"/>
          <dgm:chPref val="0"/>
          <dgm:bulletEnabled val="1"/>
        </dgm:presLayoutVars>
      </dgm:prSet>
      <dgm:spPr/>
      <dgm:t>
        <a:bodyPr/>
        <a:lstStyle/>
        <a:p>
          <a:endParaRPr lang="en-US"/>
        </a:p>
      </dgm:t>
    </dgm:pt>
    <dgm:pt modelId="{4FAB5981-72C8-E247-A2C3-0B2FA56F8FFD}" type="pres">
      <dgm:prSet presAssocID="{FC8296EF-DA29-5A48-96F7-380D9EAADD66}" presName="quad3" presStyleLbl="node1" presStyleIdx="2" presStyleCnt="4">
        <dgm:presLayoutVars>
          <dgm:chMax val="0"/>
          <dgm:chPref val="0"/>
          <dgm:bulletEnabled val="1"/>
        </dgm:presLayoutVars>
      </dgm:prSet>
      <dgm:spPr/>
      <dgm:t>
        <a:bodyPr/>
        <a:lstStyle/>
        <a:p>
          <a:endParaRPr lang="en-US"/>
        </a:p>
      </dgm:t>
    </dgm:pt>
    <dgm:pt modelId="{CB553763-0D3D-2B4D-B1C4-E4F28B3FB320}" type="pres">
      <dgm:prSet presAssocID="{FC8296EF-DA29-5A48-96F7-380D9EAADD66}" presName="quad4" presStyleLbl="node1" presStyleIdx="3" presStyleCnt="4">
        <dgm:presLayoutVars>
          <dgm:chMax val="0"/>
          <dgm:chPref val="0"/>
          <dgm:bulletEnabled val="1"/>
        </dgm:presLayoutVars>
      </dgm:prSet>
      <dgm:spPr/>
      <dgm:t>
        <a:bodyPr/>
        <a:lstStyle/>
        <a:p>
          <a:endParaRPr lang="en-US"/>
        </a:p>
      </dgm:t>
    </dgm:pt>
  </dgm:ptLst>
  <dgm:cxnLst>
    <dgm:cxn modelId="{8D092F6F-A24E-C84C-B66C-CCF558CC29EB}" type="presOf" srcId="{FC8296EF-DA29-5A48-96F7-380D9EAADD66}" destId="{4B1FFD79-F1DC-9143-A391-450D40E21C56}" srcOrd="0" destOrd="0" presId="urn:microsoft.com/office/officeart/2005/8/layout/matrix3"/>
    <dgm:cxn modelId="{C99515C9-F2BF-4B4F-85FA-9B9A8C60FC00}" type="presOf" srcId="{92982787-EE8F-D249-987B-5B5738C4816A}" destId="{4FAB5981-72C8-E247-A2C3-0B2FA56F8FFD}" srcOrd="0" destOrd="0" presId="urn:microsoft.com/office/officeart/2005/8/layout/matrix3"/>
    <dgm:cxn modelId="{5B3673ED-51E6-FE45-9C12-1411EA5E9A93}" srcId="{FC8296EF-DA29-5A48-96F7-380D9EAADD66}" destId="{D21DB498-54E9-254C-BCAA-30AFC3459E48}" srcOrd="1" destOrd="0" parTransId="{E7FA67D2-CC15-7B45-94CB-2A7E16752595}" sibTransId="{DAF2A4C4-5625-F544-A347-8E09FD8761E7}"/>
    <dgm:cxn modelId="{45180EEE-D955-2B46-A74F-B6F33C45D071}" srcId="{FC8296EF-DA29-5A48-96F7-380D9EAADD66}" destId="{A2C11781-AFA6-404A-ADE3-DAF0D8C57DBF}" srcOrd="0" destOrd="0" parTransId="{E3869278-C560-F04E-8B1C-7EBBEF1D9C1E}" sibTransId="{6852BB70-A540-CA49-B5D3-E96791D09CB4}"/>
    <dgm:cxn modelId="{EFD8E5BE-E666-2E4D-9CC5-D979E3EF1F39}" type="presOf" srcId="{663AFE79-5A67-6A4E-837C-41AC3ACD386B}" destId="{CB553763-0D3D-2B4D-B1C4-E4F28B3FB320}" srcOrd="0" destOrd="0" presId="urn:microsoft.com/office/officeart/2005/8/layout/matrix3"/>
    <dgm:cxn modelId="{E5C6AEF8-BCF7-A44D-8E6B-4D013E77D511}" srcId="{FC8296EF-DA29-5A48-96F7-380D9EAADD66}" destId="{663AFE79-5A67-6A4E-837C-41AC3ACD386B}" srcOrd="3" destOrd="0" parTransId="{325D7BC0-83FB-E445-B678-0B5DF1994CE2}" sibTransId="{0F49A501-4BBA-2549-BD68-81375975D29F}"/>
    <dgm:cxn modelId="{F6861BE3-AD4B-DB4B-AD4D-6DAB1F76BAAC}" type="presOf" srcId="{D21DB498-54E9-254C-BCAA-30AFC3459E48}" destId="{8A037448-43F9-EE4C-BD1C-816EFC1C39E3}" srcOrd="0" destOrd="0" presId="urn:microsoft.com/office/officeart/2005/8/layout/matrix3"/>
    <dgm:cxn modelId="{26A5F176-1755-4B44-9EDB-2043FE1F1CDD}" srcId="{FC8296EF-DA29-5A48-96F7-380D9EAADD66}" destId="{92982787-EE8F-D249-987B-5B5738C4816A}" srcOrd="2" destOrd="0" parTransId="{78460B4E-4699-8643-94FA-E67C4A6A06DD}" sibTransId="{7CACA08A-5E44-BD43-B0C1-44B45EBEB53E}"/>
    <dgm:cxn modelId="{9FC4C0DE-5112-6549-A8F2-9F675980D704}" type="presOf" srcId="{A2C11781-AFA6-404A-ADE3-DAF0D8C57DBF}" destId="{B7243C3C-4991-4A48-AD8C-334260E7B20A}" srcOrd="0" destOrd="0" presId="urn:microsoft.com/office/officeart/2005/8/layout/matrix3"/>
    <dgm:cxn modelId="{6F94FD36-DDF9-9C4B-8A84-301B4E68A8F5}" type="presParOf" srcId="{4B1FFD79-F1DC-9143-A391-450D40E21C56}" destId="{D1AFEE95-F114-904C-A59D-C2FA055C04AC}" srcOrd="0" destOrd="0" presId="urn:microsoft.com/office/officeart/2005/8/layout/matrix3"/>
    <dgm:cxn modelId="{3EB1398F-DE13-AE4F-8A61-20876B400FAA}" type="presParOf" srcId="{4B1FFD79-F1DC-9143-A391-450D40E21C56}" destId="{B7243C3C-4991-4A48-AD8C-334260E7B20A}" srcOrd="1" destOrd="0" presId="urn:microsoft.com/office/officeart/2005/8/layout/matrix3"/>
    <dgm:cxn modelId="{1C695E04-87C7-1047-AFF8-34C5B9143B6B}" type="presParOf" srcId="{4B1FFD79-F1DC-9143-A391-450D40E21C56}" destId="{8A037448-43F9-EE4C-BD1C-816EFC1C39E3}" srcOrd="2" destOrd="0" presId="urn:microsoft.com/office/officeart/2005/8/layout/matrix3"/>
    <dgm:cxn modelId="{AA003094-C23F-D847-85DD-4EA8B85014DE}" type="presParOf" srcId="{4B1FFD79-F1DC-9143-A391-450D40E21C56}" destId="{4FAB5981-72C8-E247-A2C3-0B2FA56F8FFD}" srcOrd="3" destOrd="0" presId="urn:microsoft.com/office/officeart/2005/8/layout/matrix3"/>
    <dgm:cxn modelId="{E77111A4-69E7-9E4C-883F-6017969AA616}" type="presParOf" srcId="{4B1FFD79-F1DC-9143-A391-450D40E21C56}" destId="{CB553763-0D3D-2B4D-B1C4-E4F28B3FB320}"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AFEE95-F114-904C-A59D-C2FA055C04AC}">
      <dsp:nvSpPr>
        <dsp:cNvPr id="0" name=""/>
        <dsp:cNvSpPr/>
      </dsp:nvSpPr>
      <dsp:spPr>
        <a:xfrm>
          <a:off x="757208" y="0"/>
          <a:ext cx="6008111" cy="6008111"/>
        </a:xfrm>
        <a:prstGeom prst="diamond">
          <a:avLst/>
        </a:prstGeom>
        <a:solidFill>
          <a:schemeClr val="accent2">
            <a:lumMod val="20000"/>
            <a:lumOff val="80000"/>
          </a:schemeClr>
        </a:solidFill>
        <a:ln w="25400" cap="flat" cmpd="sng" algn="ctr">
          <a:noFill/>
          <a:prstDash val="solid"/>
        </a:ln>
        <a:effectLst/>
      </dsp:spPr>
      <dsp:style>
        <a:lnRef idx="2">
          <a:schemeClr val="accent2">
            <a:shade val="50000"/>
          </a:schemeClr>
        </a:lnRef>
        <a:fillRef idx="1">
          <a:schemeClr val="accent2"/>
        </a:fillRef>
        <a:effectRef idx="0">
          <a:schemeClr val="accent2"/>
        </a:effectRef>
        <a:fontRef idx="minor">
          <a:schemeClr val="lt1"/>
        </a:fontRef>
      </dsp:style>
    </dsp:sp>
    <dsp:sp modelId="{B7243C3C-4991-4A48-AD8C-334260E7B20A}">
      <dsp:nvSpPr>
        <dsp:cNvPr id="0" name=""/>
        <dsp:cNvSpPr/>
      </dsp:nvSpPr>
      <dsp:spPr>
        <a:xfrm>
          <a:off x="1327979" y="570770"/>
          <a:ext cx="2343163" cy="2343163"/>
        </a:xfrm>
        <a:prstGeom prst="roundRect">
          <a:avLst/>
        </a:prstGeom>
        <a:solidFill>
          <a:schemeClr val="accent1">
            <a:lumMod val="40000"/>
            <a:lumOff val="60000"/>
          </a:schemeClr>
        </a:solidFill>
        <a:ln w="25400" cap="flat" cmpd="sng" algn="ctr">
          <a:no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34290" tIns="34290" rIns="34290" bIns="34290" numCol="1" spcCol="1270" anchor="ctr" anchorCtr="0">
          <a:noAutofit/>
        </a:bodyPr>
        <a:lstStyle/>
        <a:p>
          <a:pPr lvl="0" algn="l" defTabSz="400050">
            <a:lnSpc>
              <a:spcPct val="90000"/>
            </a:lnSpc>
            <a:spcBef>
              <a:spcPct val="0"/>
            </a:spcBef>
            <a:spcAft>
              <a:spcPct val="35000"/>
            </a:spcAft>
          </a:pPr>
          <a:r>
            <a:rPr lang="en-US" sz="900" b="1" kern="1200" dirty="0" smtClean="0">
              <a:solidFill>
                <a:schemeClr val="bg2">
                  <a:lumMod val="10000"/>
                </a:schemeClr>
              </a:solidFill>
              <a:latin typeface="Arial"/>
              <a:cs typeface="Arial"/>
            </a:rPr>
            <a:t>1. Lack of visibility</a:t>
          </a:r>
          <a:r>
            <a:rPr lang="en-US" sz="900" kern="1200" dirty="0" smtClean="0">
              <a:solidFill>
                <a:schemeClr val="bg2">
                  <a:lumMod val="10000"/>
                </a:schemeClr>
              </a:solidFill>
              <a:latin typeface="Arial"/>
              <a:cs typeface="Arial"/>
            </a:rPr>
            <a:t> into operational issues, whether “outside the fence” water infrastructure or “inside the fence” challenges like energy and water usage (proactive – turning to digital to find solutions for resource challenges)</a:t>
          </a:r>
          <a:endParaRPr lang="en-GB" sz="900" kern="1200" dirty="0" smtClean="0">
            <a:solidFill>
              <a:schemeClr val="bg2">
                <a:lumMod val="10000"/>
              </a:schemeClr>
            </a:solidFill>
            <a:latin typeface="Arial"/>
            <a:cs typeface="Arial"/>
          </a:endParaRPr>
        </a:p>
        <a:p>
          <a:pPr lvl="0" algn="l" defTabSz="400050">
            <a:lnSpc>
              <a:spcPct val="90000"/>
            </a:lnSpc>
            <a:spcBef>
              <a:spcPct val="0"/>
            </a:spcBef>
            <a:spcAft>
              <a:spcPct val="35000"/>
            </a:spcAft>
          </a:pPr>
          <a:r>
            <a:rPr lang="en-US" sz="900" b="1" kern="1200" dirty="0" smtClean="0">
              <a:solidFill>
                <a:schemeClr val="bg2">
                  <a:lumMod val="10000"/>
                </a:schemeClr>
              </a:solidFill>
              <a:latin typeface="Arial"/>
              <a:cs typeface="Arial"/>
            </a:rPr>
            <a:t>2. Corporate mandates</a:t>
          </a:r>
          <a:r>
            <a:rPr lang="en-US" sz="900" kern="1200" dirty="0" smtClean="0">
              <a:solidFill>
                <a:schemeClr val="bg2">
                  <a:lumMod val="10000"/>
                </a:schemeClr>
              </a:solidFill>
              <a:latin typeface="Arial"/>
              <a:cs typeface="Arial"/>
            </a:rPr>
            <a:t> – companies are continuing to focus on sustainability (both reactive as well as proactive)</a:t>
          </a:r>
        </a:p>
        <a:p>
          <a:pPr lvl="0" algn="l" defTabSz="400050">
            <a:lnSpc>
              <a:spcPct val="90000"/>
            </a:lnSpc>
            <a:spcBef>
              <a:spcPct val="0"/>
            </a:spcBef>
            <a:spcAft>
              <a:spcPct val="35000"/>
            </a:spcAft>
          </a:pPr>
          <a:r>
            <a:rPr lang="en-US" sz="900" kern="1200" dirty="0" smtClean="0">
              <a:solidFill>
                <a:schemeClr val="bg2">
                  <a:lumMod val="10000"/>
                </a:schemeClr>
              </a:solidFill>
              <a:latin typeface="Arial"/>
              <a:cs typeface="Arial"/>
            </a:rPr>
            <a:t>3. Stronger </a:t>
          </a:r>
          <a:r>
            <a:rPr lang="en-US" sz="900" b="1" kern="1200" dirty="0" smtClean="0">
              <a:solidFill>
                <a:schemeClr val="bg2">
                  <a:lumMod val="10000"/>
                </a:schemeClr>
              </a:solidFill>
              <a:latin typeface="Arial"/>
              <a:cs typeface="Arial"/>
            </a:rPr>
            <a:t>compliance</a:t>
          </a:r>
          <a:r>
            <a:rPr lang="en-US" sz="900" kern="1200" dirty="0" smtClean="0">
              <a:solidFill>
                <a:schemeClr val="bg2">
                  <a:lumMod val="10000"/>
                </a:schemeClr>
              </a:solidFill>
              <a:latin typeface="Arial"/>
              <a:cs typeface="Arial"/>
            </a:rPr>
            <a:t> regulations (reactive to meet new requirements for water quality, usage and discharge)</a:t>
          </a:r>
          <a:endParaRPr lang="en-US" sz="900" kern="1200" dirty="0">
            <a:solidFill>
              <a:schemeClr val="bg2">
                <a:lumMod val="10000"/>
              </a:schemeClr>
            </a:solidFill>
            <a:latin typeface="Arial"/>
            <a:cs typeface="Arial"/>
          </a:endParaRPr>
        </a:p>
      </dsp:txBody>
      <dsp:txXfrm>
        <a:off x="1442363" y="685154"/>
        <a:ext cx="2114395" cy="2114395"/>
      </dsp:txXfrm>
    </dsp:sp>
    <dsp:sp modelId="{8A037448-43F9-EE4C-BD1C-816EFC1C39E3}">
      <dsp:nvSpPr>
        <dsp:cNvPr id="0" name=""/>
        <dsp:cNvSpPr/>
      </dsp:nvSpPr>
      <dsp:spPr>
        <a:xfrm>
          <a:off x="3851385" y="570770"/>
          <a:ext cx="2343163" cy="2343163"/>
        </a:xfrm>
        <a:prstGeom prst="roundRect">
          <a:avLst/>
        </a:prstGeom>
        <a:solidFill>
          <a:schemeClr val="accent1">
            <a:lumMod val="40000"/>
            <a:lumOff val="60000"/>
          </a:schemeClr>
        </a:solidFill>
        <a:ln w="25400" cap="flat" cmpd="sng" algn="ctr">
          <a:no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34290" tIns="34290" rIns="34290" bIns="34290" numCol="1" spcCol="1270" anchor="ctr" anchorCtr="0">
          <a:noAutofit/>
        </a:bodyPr>
        <a:lstStyle/>
        <a:p>
          <a:pPr lvl="0" algn="l" defTabSz="377825">
            <a:lnSpc>
              <a:spcPct val="90000"/>
            </a:lnSpc>
            <a:spcBef>
              <a:spcPct val="0"/>
            </a:spcBef>
            <a:spcAft>
              <a:spcPct val="35000"/>
            </a:spcAft>
          </a:pPr>
          <a:r>
            <a:rPr lang="en-GB" sz="850" b="1" kern="1200" dirty="0" smtClean="0">
              <a:solidFill>
                <a:schemeClr val="bg2">
                  <a:lumMod val="10000"/>
                </a:schemeClr>
              </a:solidFill>
              <a:latin typeface="Arial"/>
              <a:cs typeface="Arial"/>
            </a:rPr>
            <a:t>1. Asset Performance Management </a:t>
          </a:r>
          <a:r>
            <a:rPr lang="en-GB" sz="850" kern="1200" dirty="0" smtClean="0">
              <a:solidFill>
                <a:schemeClr val="bg2">
                  <a:lumMod val="10000"/>
                </a:schemeClr>
              </a:solidFill>
              <a:latin typeface="Arial"/>
              <a:cs typeface="Arial"/>
            </a:rPr>
            <a:t>(APM) software offers operators actionable data about their plant’s water consumption and helps implement real changes that decrease water use.</a:t>
          </a:r>
        </a:p>
        <a:p>
          <a:pPr lvl="0" algn="l" defTabSz="377825">
            <a:lnSpc>
              <a:spcPct val="90000"/>
            </a:lnSpc>
            <a:spcBef>
              <a:spcPct val="0"/>
            </a:spcBef>
            <a:spcAft>
              <a:spcPct val="35000"/>
            </a:spcAft>
          </a:pPr>
          <a:r>
            <a:rPr lang="en-GB" sz="850" b="1" kern="1200" dirty="0" smtClean="0">
              <a:solidFill>
                <a:schemeClr val="bg2">
                  <a:lumMod val="10000"/>
                </a:schemeClr>
              </a:solidFill>
              <a:latin typeface="Arial"/>
              <a:cs typeface="Arial"/>
            </a:rPr>
            <a:t>2. Big data analytics </a:t>
          </a:r>
          <a:r>
            <a:rPr lang="en-GB" sz="850" kern="1200" dirty="0" smtClean="0">
              <a:solidFill>
                <a:schemeClr val="bg2">
                  <a:lumMod val="10000"/>
                </a:schemeClr>
              </a:solidFill>
              <a:latin typeface="Arial"/>
              <a:cs typeface="Arial"/>
            </a:rPr>
            <a:t>allow operators to collect data on water across the entire treatment cycle and offer greater visibility into how the process can be run more effectively and efficiently using targeted analytics. </a:t>
          </a:r>
        </a:p>
        <a:p>
          <a:pPr lvl="0" algn="l" defTabSz="377825">
            <a:lnSpc>
              <a:spcPct val="90000"/>
            </a:lnSpc>
            <a:spcBef>
              <a:spcPct val="0"/>
            </a:spcBef>
            <a:spcAft>
              <a:spcPct val="35000"/>
            </a:spcAft>
          </a:pPr>
          <a:r>
            <a:rPr lang="en-GB" sz="850" b="1" kern="1200" dirty="0" smtClean="0">
              <a:solidFill>
                <a:schemeClr val="bg2">
                  <a:lumMod val="10000"/>
                </a:schemeClr>
              </a:solidFill>
              <a:latin typeface="Arial"/>
              <a:cs typeface="Arial"/>
            </a:rPr>
            <a:t>3. Machine learning </a:t>
          </a:r>
          <a:r>
            <a:rPr lang="en-GB" sz="850" kern="1200" dirty="0" smtClean="0">
              <a:solidFill>
                <a:schemeClr val="bg2">
                  <a:lumMod val="10000"/>
                </a:schemeClr>
              </a:solidFill>
              <a:latin typeface="Arial"/>
              <a:cs typeface="Arial"/>
            </a:rPr>
            <a:t>to help water treatment process become “smarter”. Machine learning uses algorithms to learn from and make predictions based on data. </a:t>
          </a:r>
          <a:endParaRPr lang="en-US" sz="850" kern="1200" dirty="0">
            <a:solidFill>
              <a:schemeClr val="bg2">
                <a:lumMod val="10000"/>
              </a:schemeClr>
            </a:solidFill>
            <a:latin typeface="Arial"/>
            <a:cs typeface="Arial"/>
          </a:endParaRPr>
        </a:p>
      </dsp:txBody>
      <dsp:txXfrm>
        <a:off x="3965769" y="685154"/>
        <a:ext cx="2114395" cy="2114395"/>
      </dsp:txXfrm>
    </dsp:sp>
    <dsp:sp modelId="{4FAB5981-72C8-E247-A2C3-0B2FA56F8FFD}">
      <dsp:nvSpPr>
        <dsp:cNvPr id="0" name=""/>
        <dsp:cNvSpPr/>
      </dsp:nvSpPr>
      <dsp:spPr>
        <a:xfrm>
          <a:off x="1327979" y="3094177"/>
          <a:ext cx="2343163" cy="2343163"/>
        </a:xfrm>
        <a:prstGeom prst="roundRect">
          <a:avLst/>
        </a:prstGeom>
        <a:solidFill>
          <a:schemeClr val="accent1">
            <a:lumMod val="40000"/>
            <a:lumOff val="60000"/>
          </a:schemeClr>
        </a:solidFill>
        <a:ln w="25400" cap="flat" cmpd="sng" algn="ctr">
          <a:no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34290" tIns="34290" rIns="34290" bIns="34290" numCol="1" spcCol="1270" anchor="ctr" anchorCtr="0">
          <a:noAutofit/>
        </a:bodyPr>
        <a:lstStyle/>
        <a:p>
          <a:pPr lvl="0" algn="l" defTabSz="400050">
            <a:lnSpc>
              <a:spcPct val="90000"/>
            </a:lnSpc>
            <a:spcBef>
              <a:spcPct val="0"/>
            </a:spcBef>
            <a:spcAft>
              <a:spcPct val="35000"/>
            </a:spcAft>
          </a:pPr>
          <a:r>
            <a:rPr lang="en-GB" sz="900" kern="1200" dirty="0" smtClean="0">
              <a:solidFill>
                <a:schemeClr val="bg2">
                  <a:lumMod val="10000"/>
                </a:schemeClr>
              </a:solidFill>
              <a:latin typeface="Arial"/>
              <a:cs typeface="Arial"/>
            </a:rPr>
            <a:t>1. </a:t>
          </a:r>
          <a:r>
            <a:rPr lang="en-GB" sz="900" b="1" kern="1200" dirty="0" smtClean="0">
              <a:solidFill>
                <a:schemeClr val="bg2">
                  <a:lumMod val="10000"/>
                </a:schemeClr>
              </a:solidFill>
              <a:latin typeface="Arial"/>
              <a:cs typeface="Arial"/>
            </a:rPr>
            <a:t>Budgetary pressures </a:t>
          </a:r>
          <a:r>
            <a:rPr lang="en-GB" sz="900" kern="1200" dirty="0" smtClean="0">
              <a:solidFill>
                <a:schemeClr val="bg2">
                  <a:lumMod val="10000"/>
                </a:schemeClr>
              </a:solidFill>
              <a:latin typeface="Arial"/>
              <a:cs typeface="Arial"/>
            </a:rPr>
            <a:t>- When new solutions are needed to reduce operating costs, digital is a key enabler but there is still a cost associated with it</a:t>
          </a:r>
        </a:p>
        <a:p>
          <a:pPr lvl="0" algn="l" defTabSz="400050">
            <a:lnSpc>
              <a:spcPct val="90000"/>
            </a:lnSpc>
            <a:spcBef>
              <a:spcPct val="0"/>
            </a:spcBef>
            <a:spcAft>
              <a:spcPct val="35000"/>
            </a:spcAft>
          </a:pPr>
          <a:r>
            <a:rPr lang="en-GB" sz="900" b="1" kern="1200" dirty="0" smtClean="0">
              <a:solidFill>
                <a:schemeClr val="bg2">
                  <a:lumMod val="10000"/>
                </a:schemeClr>
              </a:solidFill>
              <a:latin typeface="Arial"/>
              <a:cs typeface="Arial"/>
            </a:rPr>
            <a:t>2. Perception of value </a:t>
          </a:r>
          <a:r>
            <a:rPr lang="en-GB" sz="900" kern="1200" dirty="0" smtClean="0">
              <a:solidFill>
                <a:schemeClr val="bg2">
                  <a:lumMod val="10000"/>
                </a:schemeClr>
              </a:solidFill>
              <a:latin typeface="Arial"/>
              <a:cs typeface="Arial"/>
            </a:rPr>
            <a:t>– lack of understanding can make digital technologies seem like a “nice to have” instead of a “must have”</a:t>
          </a:r>
        </a:p>
        <a:p>
          <a:pPr lvl="0" algn="l" defTabSz="400050">
            <a:lnSpc>
              <a:spcPct val="90000"/>
            </a:lnSpc>
            <a:spcBef>
              <a:spcPct val="0"/>
            </a:spcBef>
            <a:spcAft>
              <a:spcPct val="35000"/>
            </a:spcAft>
          </a:pPr>
          <a:r>
            <a:rPr lang="en-GB" sz="900" b="1" kern="1200" dirty="0" smtClean="0">
              <a:solidFill>
                <a:schemeClr val="bg2">
                  <a:lumMod val="10000"/>
                </a:schemeClr>
              </a:solidFill>
              <a:latin typeface="Arial"/>
              <a:cs typeface="Arial"/>
            </a:rPr>
            <a:t>3. Pace of advancement </a:t>
          </a:r>
          <a:r>
            <a:rPr lang="en-GB" sz="900" kern="1200" dirty="0" smtClean="0">
              <a:solidFill>
                <a:schemeClr val="bg2">
                  <a:lumMod val="10000"/>
                </a:schemeClr>
              </a:solidFill>
              <a:latin typeface="Arial"/>
              <a:cs typeface="Arial"/>
            </a:rPr>
            <a:t>–There is a fear factor associated with making a big investment for something that may quickly become obsolete</a:t>
          </a:r>
          <a:endParaRPr lang="en-US" sz="900" kern="1200" dirty="0">
            <a:solidFill>
              <a:schemeClr val="bg2">
                <a:lumMod val="10000"/>
              </a:schemeClr>
            </a:solidFill>
            <a:latin typeface="Arial"/>
            <a:cs typeface="Arial"/>
          </a:endParaRPr>
        </a:p>
      </dsp:txBody>
      <dsp:txXfrm>
        <a:off x="1442363" y="3208561"/>
        <a:ext cx="2114395" cy="2114395"/>
      </dsp:txXfrm>
    </dsp:sp>
    <dsp:sp modelId="{CB553763-0D3D-2B4D-B1C4-E4F28B3FB320}">
      <dsp:nvSpPr>
        <dsp:cNvPr id="0" name=""/>
        <dsp:cNvSpPr/>
      </dsp:nvSpPr>
      <dsp:spPr>
        <a:xfrm>
          <a:off x="3851385" y="3094177"/>
          <a:ext cx="2343163" cy="2343163"/>
        </a:xfrm>
        <a:prstGeom prst="roundRect">
          <a:avLst/>
        </a:prstGeom>
        <a:solidFill>
          <a:schemeClr val="accent1">
            <a:lumMod val="40000"/>
            <a:lumOff val="60000"/>
          </a:schemeClr>
        </a:solidFill>
        <a:ln w="25400" cap="flat" cmpd="sng" algn="ctr">
          <a:no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30480" tIns="30480" rIns="30480" bIns="30480" numCol="1" spcCol="1270" anchor="ctr" anchorCtr="0">
          <a:noAutofit/>
        </a:bodyPr>
        <a:lstStyle/>
        <a:p>
          <a:pPr lvl="0" algn="l" defTabSz="364489">
            <a:lnSpc>
              <a:spcPct val="90000"/>
            </a:lnSpc>
            <a:spcBef>
              <a:spcPct val="0"/>
            </a:spcBef>
            <a:spcAft>
              <a:spcPct val="35000"/>
            </a:spcAft>
          </a:pPr>
          <a:r>
            <a:rPr lang="en-US" sz="820" kern="1200" dirty="0" smtClean="0">
              <a:solidFill>
                <a:schemeClr val="tx2">
                  <a:lumMod val="50000"/>
                </a:schemeClr>
              </a:solidFill>
              <a:latin typeface="Arial"/>
              <a:cs typeface="Arial"/>
            </a:rPr>
            <a:t>1. Technology providers – Microsoft Azure, Amazon Web Services, focused platform providers like C3 IoT have partnered with water treatment providers to enable the creation and adoption of new technologies.  </a:t>
          </a:r>
          <a:endParaRPr lang="en-GB" sz="820" kern="1200" dirty="0" smtClean="0">
            <a:solidFill>
              <a:schemeClr val="tx2">
                <a:lumMod val="50000"/>
              </a:schemeClr>
            </a:solidFill>
            <a:latin typeface="Arial"/>
            <a:cs typeface="Arial"/>
          </a:endParaRPr>
        </a:p>
        <a:p>
          <a:pPr lvl="0" algn="l" defTabSz="364489">
            <a:lnSpc>
              <a:spcPct val="90000"/>
            </a:lnSpc>
            <a:spcBef>
              <a:spcPct val="0"/>
            </a:spcBef>
            <a:spcAft>
              <a:spcPct val="35000"/>
            </a:spcAft>
          </a:pPr>
          <a:r>
            <a:rPr lang="en-US" sz="820" kern="1200" dirty="0" smtClean="0">
              <a:solidFill>
                <a:schemeClr val="tx2">
                  <a:lumMod val="50000"/>
                </a:schemeClr>
              </a:solidFill>
              <a:latin typeface="Arial"/>
              <a:cs typeface="Arial"/>
            </a:rPr>
            <a:t>2. Water industry leaders – the Ellen MacArthur Foundation ; solution providers like SUEZ and Nijhuis that have made the circular economy a core piece of their mission and value proposition to customers. </a:t>
          </a:r>
          <a:endParaRPr lang="en-GB" sz="820" kern="1200" dirty="0" smtClean="0">
            <a:solidFill>
              <a:schemeClr val="tx2">
                <a:lumMod val="50000"/>
              </a:schemeClr>
            </a:solidFill>
            <a:latin typeface="Arial"/>
            <a:cs typeface="Arial"/>
          </a:endParaRPr>
        </a:p>
        <a:p>
          <a:pPr lvl="0" algn="l" defTabSz="364489">
            <a:lnSpc>
              <a:spcPct val="90000"/>
            </a:lnSpc>
            <a:spcBef>
              <a:spcPct val="0"/>
            </a:spcBef>
            <a:spcAft>
              <a:spcPct val="35000"/>
            </a:spcAft>
          </a:pPr>
          <a:r>
            <a:rPr lang="en-US" sz="820" kern="1200" dirty="0" smtClean="0">
              <a:solidFill>
                <a:schemeClr val="tx2">
                  <a:lumMod val="50000"/>
                </a:schemeClr>
              </a:solidFill>
              <a:latin typeface="Arial"/>
              <a:cs typeface="Arial"/>
            </a:rPr>
            <a:t>3. Key water-intensive industries like Oil &amp; Gas, Refining, Power and Food &amp; Beverage, as well as municipalities (including SUEZ clients like the city of Abilene, TX on the municipal side and the Co-op Refinery Complex in Canada, among many others. </a:t>
          </a:r>
          <a:endParaRPr lang="en-US" sz="820" kern="1200" dirty="0">
            <a:solidFill>
              <a:schemeClr val="tx2">
                <a:lumMod val="50000"/>
              </a:schemeClr>
            </a:solidFill>
            <a:latin typeface="Arial"/>
            <a:cs typeface="Arial"/>
          </a:endParaRPr>
        </a:p>
      </dsp:txBody>
      <dsp:txXfrm>
        <a:off x="3965769" y="3208561"/>
        <a:ext cx="2114395" cy="211439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75FBD7-0146-A947-963D-B5CEC4F25658}">
      <dsp:nvSpPr>
        <dsp:cNvPr id="0" name=""/>
        <dsp:cNvSpPr/>
      </dsp:nvSpPr>
      <dsp:spPr>
        <a:xfrm>
          <a:off x="5656" y="0"/>
          <a:ext cx="1178695" cy="1901911"/>
        </a:xfrm>
        <a:prstGeom prst="roundRect">
          <a:avLst>
            <a:gd name="adj" fmla="val 10000"/>
          </a:avLst>
        </a:prstGeom>
        <a:solidFill>
          <a:schemeClr val="accent3">
            <a:shade val="80000"/>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8100" tIns="38100" rIns="38100" bIns="38100" numCol="1" spcCol="1270" anchor="ctr" anchorCtr="0">
          <a:noAutofit/>
        </a:bodyPr>
        <a:lstStyle/>
        <a:p>
          <a:pPr lvl="0" algn="l" defTabSz="444500">
            <a:lnSpc>
              <a:spcPct val="90000"/>
            </a:lnSpc>
            <a:spcBef>
              <a:spcPct val="0"/>
            </a:spcBef>
            <a:spcAft>
              <a:spcPct val="35000"/>
            </a:spcAft>
          </a:pPr>
          <a:r>
            <a:rPr lang="en-US" sz="1000" b="1" kern="1200">
              <a:solidFill>
                <a:srgbClr val="000000"/>
              </a:solidFill>
              <a:latin typeface="Arial"/>
              <a:cs typeface="Arial"/>
            </a:rPr>
            <a:t>Build a sense of urgency</a:t>
          </a:r>
        </a:p>
        <a:p>
          <a:pPr lvl="0" algn="l" defTabSz="444500">
            <a:lnSpc>
              <a:spcPct val="90000"/>
            </a:lnSpc>
            <a:spcBef>
              <a:spcPct val="0"/>
            </a:spcBef>
            <a:spcAft>
              <a:spcPct val="35000"/>
            </a:spcAft>
          </a:pPr>
          <a:r>
            <a:rPr lang="en-US" sz="900" kern="1200">
              <a:solidFill>
                <a:srgbClr val="000000"/>
              </a:solidFill>
              <a:latin typeface="Arial"/>
              <a:cs typeface="Arial"/>
            </a:rPr>
            <a:t>Demand for water will outstrip supply by 40% by the year 2030</a:t>
          </a:r>
          <a:endParaRPr lang="en-US" sz="900" b="1" kern="1200" dirty="0">
            <a:solidFill>
              <a:srgbClr val="000000"/>
            </a:solidFill>
            <a:latin typeface="Arial"/>
            <a:cs typeface="Arial"/>
          </a:endParaRPr>
        </a:p>
      </dsp:txBody>
      <dsp:txXfrm>
        <a:off x="40179" y="34523"/>
        <a:ext cx="1109649" cy="1832865"/>
      </dsp:txXfrm>
    </dsp:sp>
    <dsp:sp modelId="{9B5EC96C-4FBF-7F4A-9D72-D21776B05C6C}">
      <dsp:nvSpPr>
        <dsp:cNvPr id="0" name=""/>
        <dsp:cNvSpPr/>
      </dsp:nvSpPr>
      <dsp:spPr>
        <a:xfrm>
          <a:off x="1371663" y="718689"/>
          <a:ext cx="397100" cy="464532"/>
        </a:xfrm>
        <a:prstGeom prst="rightArrow">
          <a:avLst>
            <a:gd name="adj1" fmla="val 60000"/>
            <a:gd name="adj2" fmla="val 50000"/>
          </a:avLst>
        </a:prstGeom>
        <a:solidFill>
          <a:schemeClr val="accent3">
            <a:shade val="9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en-US" sz="1900" kern="1200">
            <a:solidFill>
              <a:srgbClr val="000000"/>
            </a:solidFill>
          </a:endParaRPr>
        </a:p>
      </dsp:txBody>
      <dsp:txXfrm>
        <a:off x="1371663" y="811595"/>
        <a:ext cx="277970" cy="278720"/>
      </dsp:txXfrm>
    </dsp:sp>
    <dsp:sp modelId="{3639026A-DD3B-9A43-B95C-1452B1F25E78}">
      <dsp:nvSpPr>
        <dsp:cNvPr id="0" name=""/>
        <dsp:cNvSpPr/>
      </dsp:nvSpPr>
      <dsp:spPr>
        <a:xfrm>
          <a:off x="1933598" y="0"/>
          <a:ext cx="1842059" cy="1901911"/>
        </a:xfrm>
        <a:prstGeom prst="roundRect">
          <a:avLst>
            <a:gd name="adj" fmla="val 10000"/>
          </a:avLst>
        </a:prstGeom>
        <a:solidFill>
          <a:schemeClr val="accent3">
            <a:shade val="80000"/>
            <a:hueOff val="182992"/>
            <a:satOff val="-10943"/>
            <a:lumOff val="11481"/>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8100" tIns="38100" rIns="38100" bIns="38100" numCol="1" spcCol="1270" anchor="ctr" anchorCtr="0">
          <a:noAutofit/>
        </a:bodyPr>
        <a:lstStyle/>
        <a:p>
          <a:pPr lvl="0" algn="l" defTabSz="444500">
            <a:lnSpc>
              <a:spcPct val="70000"/>
            </a:lnSpc>
            <a:spcBef>
              <a:spcPct val="0"/>
            </a:spcBef>
            <a:spcAft>
              <a:spcPct val="35000"/>
            </a:spcAft>
          </a:pPr>
          <a:r>
            <a:rPr lang="en-US" sz="1000" b="1" kern="1200" dirty="0">
              <a:solidFill>
                <a:srgbClr val="000000"/>
              </a:solidFill>
              <a:latin typeface="Arial"/>
              <a:cs typeface="Arial"/>
            </a:rPr>
            <a:t>Build foresight</a:t>
          </a:r>
        </a:p>
        <a:p>
          <a:pPr lvl="0" algn="l" defTabSz="444500">
            <a:lnSpc>
              <a:spcPct val="90000"/>
            </a:lnSpc>
            <a:spcBef>
              <a:spcPct val="0"/>
            </a:spcBef>
            <a:spcAft>
              <a:spcPct val="35000"/>
            </a:spcAft>
          </a:pPr>
          <a:r>
            <a:rPr lang="en-US" sz="900" kern="1200" dirty="0">
              <a:solidFill>
                <a:srgbClr val="000000"/>
              </a:solidFill>
              <a:latin typeface="Arial"/>
              <a:cs typeface="Arial"/>
            </a:rPr>
            <a:t>To avoid problems in the future, companies need to take steps to learn about their local facilities’ risk factors today. That means collecting and interpreting data and adopting appropriate “Internet of Things” measurement solutions.</a:t>
          </a:r>
          <a:endParaRPr lang="en-US" sz="900" b="1" kern="1200" dirty="0">
            <a:solidFill>
              <a:srgbClr val="000000"/>
            </a:solidFill>
            <a:latin typeface="Arial"/>
            <a:cs typeface="Arial"/>
          </a:endParaRPr>
        </a:p>
      </dsp:txBody>
      <dsp:txXfrm>
        <a:off x="1987550" y="53952"/>
        <a:ext cx="1734155" cy="1794007"/>
      </dsp:txXfrm>
    </dsp:sp>
    <dsp:sp modelId="{C120F54C-B0E0-C64E-B98C-6CE74AA0251E}">
      <dsp:nvSpPr>
        <dsp:cNvPr id="0" name=""/>
        <dsp:cNvSpPr/>
      </dsp:nvSpPr>
      <dsp:spPr>
        <a:xfrm>
          <a:off x="3962969" y="718689"/>
          <a:ext cx="397100" cy="464532"/>
        </a:xfrm>
        <a:prstGeom prst="rightArrow">
          <a:avLst>
            <a:gd name="adj1" fmla="val 60000"/>
            <a:gd name="adj2" fmla="val 50000"/>
          </a:avLst>
        </a:prstGeom>
        <a:solidFill>
          <a:schemeClr val="accent3">
            <a:shade val="90000"/>
            <a:hueOff val="274987"/>
            <a:satOff val="-16197"/>
            <a:lumOff val="16103"/>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en-US" sz="1900" kern="1200">
            <a:solidFill>
              <a:srgbClr val="000000"/>
            </a:solidFill>
          </a:endParaRPr>
        </a:p>
      </dsp:txBody>
      <dsp:txXfrm>
        <a:off x="3962969" y="811595"/>
        <a:ext cx="277970" cy="278720"/>
      </dsp:txXfrm>
    </dsp:sp>
    <dsp:sp modelId="{0D9372C3-D21E-1444-8778-8FAFDA513F22}">
      <dsp:nvSpPr>
        <dsp:cNvPr id="0" name=""/>
        <dsp:cNvSpPr/>
      </dsp:nvSpPr>
      <dsp:spPr>
        <a:xfrm>
          <a:off x="4524904" y="0"/>
          <a:ext cx="2340008" cy="1901911"/>
        </a:xfrm>
        <a:prstGeom prst="roundRect">
          <a:avLst>
            <a:gd name="adj" fmla="val 10000"/>
          </a:avLst>
        </a:prstGeom>
        <a:solidFill>
          <a:schemeClr val="accent3">
            <a:shade val="80000"/>
            <a:hueOff val="365985"/>
            <a:satOff val="-21885"/>
            <a:lumOff val="22963"/>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8100" tIns="38100" rIns="38100" bIns="38100" numCol="1" spcCol="1270" anchor="ctr" anchorCtr="0">
          <a:noAutofit/>
        </a:bodyPr>
        <a:lstStyle/>
        <a:p>
          <a:pPr lvl="0" algn="l" defTabSz="444500">
            <a:lnSpc>
              <a:spcPct val="80000"/>
            </a:lnSpc>
            <a:spcBef>
              <a:spcPct val="0"/>
            </a:spcBef>
            <a:spcAft>
              <a:spcPct val="35000"/>
            </a:spcAft>
          </a:pPr>
          <a:r>
            <a:rPr lang="en-US" sz="1000" b="1" kern="1200" dirty="0">
              <a:solidFill>
                <a:srgbClr val="000000"/>
              </a:solidFill>
              <a:latin typeface="Arial"/>
              <a:cs typeface="Arial"/>
            </a:rPr>
            <a:t>Gather the resources to act</a:t>
          </a:r>
        </a:p>
        <a:p>
          <a:pPr lvl="0" algn="l" defTabSz="444500">
            <a:lnSpc>
              <a:spcPct val="90000"/>
            </a:lnSpc>
            <a:spcBef>
              <a:spcPct val="0"/>
            </a:spcBef>
            <a:spcAft>
              <a:spcPct val="35000"/>
            </a:spcAft>
          </a:pPr>
          <a:r>
            <a:rPr lang="en-US" sz="900" kern="1200" dirty="0">
              <a:solidFill>
                <a:srgbClr val="000000"/>
              </a:solidFill>
              <a:latin typeface="Arial"/>
              <a:cs typeface="Arial"/>
            </a:rPr>
            <a:t>Water must be integrated into decision-making at the individual facility level. </a:t>
          </a:r>
        </a:p>
        <a:p>
          <a:pPr lvl="0" algn="l" defTabSz="444500">
            <a:lnSpc>
              <a:spcPct val="90000"/>
            </a:lnSpc>
            <a:spcBef>
              <a:spcPct val="0"/>
            </a:spcBef>
            <a:spcAft>
              <a:spcPct val="35000"/>
            </a:spcAft>
          </a:pPr>
          <a:r>
            <a:rPr lang="en-US" sz="900" kern="1200" dirty="0">
              <a:solidFill>
                <a:srgbClr val="000000"/>
              </a:solidFill>
              <a:latin typeface="Arial"/>
              <a:cs typeface="Arial"/>
            </a:rPr>
            <a:t>- Ecolab’s Water Risk Monetizer can help companies put a dollar-value on their individual locations’ water risk and prioritize accordingly. </a:t>
          </a:r>
        </a:p>
        <a:p>
          <a:pPr lvl="0" algn="l" defTabSz="444500">
            <a:lnSpc>
              <a:spcPct val="90000"/>
            </a:lnSpc>
            <a:spcBef>
              <a:spcPct val="0"/>
            </a:spcBef>
            <a:spcAft>
              <a:spcPct val="35000"/>
            </a:spcAft>
          </a:pPr>
          <a:r>
            <a:rPr lang="en-US" sz="900" kern="1200" dirty="0">
              <a:solidFill>
                <a:srgbClr val="000000"/>
              </a:solidFill>
              <a:latin typeface="Arial"/>
              <a:cs typeface="Arial"/>
            </a:rPr>
            <a:t>- “In the Blue,” a tool that Ecolab will launch later this year, will help identify and implement the practical action steps to move up the maturity curve.</a:t>
          </a:r>
          <a:endParaRPr lang="en-US" sz="900" b="1" kern="1200" dirty="0">
            <a:solidFill>
              <a:srgbClr val="000000"/>
            </a:solidFill>
            <a:latin typeface="Arial"/>
            <a:cs typeface="Arial"/>
          </a:endParaRPr>
        </a:p>
      </dsp:txBody>
      <dsp:txXfrm>
        <a:off x="4580609" y="55705"/>
        <a:ext cx="2228598" cy="1790501"/>
      </dsp:txXfrm>
    </dsp:sp>
    <dsp:sp modelId="{8717B0E1-7FBD-604F-B879-6F8C51260554}">
      <dsp:nvSpPr>
        <dsp:cNvPr id="0" name=""/>
        <dsp:cNvSpPr/>
      </dsp:nvSpPr>
      <dsp:spPr>
        <a:xfrm>
          <a:off x="7052224" y="718689"/>
          <a:ext cx="397100" cy="464532"/>
        </a:xfrm>
        <a:prstGeom prst="rightArrow">
          <a:avLst>
            <a:gd name="adj1" fmla="val 60000"/>
            <a:gd name="adj2" fmla="val 50000"/>
          </a:avLst>
        </a:prstGeom>
        <a:solidFill>
          <a:schemeClr val="accent3">
            <a:shade val="90000"/>
            <a:hueOff val="549975"/>
            <a:satOff val="-32395"/>
            <a:lumOff val="32206"/>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en-US" sz="1900" kern="1200">
            <a:solidFill>
              <a:srgbClr val="000000"/>
            </a:solidFill>
          </a:endParaRPr>
        </a:p>
      </dsp:txBody>
      <dsp:txXfrm>
        <a:off x="7052224" y="811595"/>
        <a:ext cx="277970" cy="278720"/>
      </dsp:txXfrm>
    </dsp:sp>
    <dsp:sp modelId="{F1B46343-2232-F345-B7FD-9A3C285AEC08}">
      <dsp:nvSpPr>
        <dsp:cNvPr id="0" name=""/>
        <dsp:cNvSpPr/>
      </dsp:nvSpPr>
      <dsp:spPr>
        <a:xfrm>
          <a:off x="7614159" y="0"/>
          <a:ext cx="1873115" cy="1901911"/>
        </a:xfrm>
        <a:prstGeom prst="roundRect">
          <a:avLst>
            <a:gd name="adj" fmla="val 10000"/>
          </a:avLst>
        </a:prstGeom>
        <a:solidFill>
          <a:schemeClr val="accent3">
            <a:shade val="80000"/>
            <a:hueOff val="548977"/>
            <a:satOff val="-32828"/>
            <a:lumOff val="34444"/>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8100" tIns="38100" rIns="38100" bIns="38100" numCol="1" spcCol="1270" anchor="ctr" anchorCtr="0">
          <a:noAutofit/>
        </a:bodyPr>
        <a:lstStyle/>
        <a:p>
          <a:pPr lvl="0" algn="l" defTabSz="444500">
            <a:lnSpc>
              <a:spcPct val="90000"/>
            </a:lnSpc>
            <a:spcBef>
              <a:spcPct val="0"/>
            </a:spcBef>
            <a:spcAft>
              <a:spcPct val="35000"/>
            </a:spcAft>
          </a:pPr>
          <a:r>
            <a:rPr lang="en-US" sz="1000" b="1" kern="1200" dirty="0">
              <a:solidFill>
                <a:srgbClr val="000000"/>
              </a:solidFill>
              <a:latin typeface="Arial"/>
              <a:cs typeface="Arial"/>
            </a:rPr>
            <a:t>Collaborate</a:t>
          </a:r>
        </a:p>
        <a:p>
          <a:pPr lvl="0" algn="l" defTabSz="444500">
            <a:lnSpc>
              <a:spcPct val="90000"/>
            </a:lnSpc>
            <a:spcBef>
              <a:spcPct val="0"/>
            </a:spcBef>
            <a:spcAft>
              <a:spcPct val="35000"/>
            </a:spcAft>
          </a:pPr>
          <a:r>
            <a:rPr lang="en-US" sz="900" b="0" kern="1200" dirty="0">
              <a:solidFill>
                <a:srgbClr val="000000"/>
              </a:solidFill>
              <a:latin typeface="Arial"/>
              <a:cs typeface="Arial"/>
            </a:rPr>
            <a:t>Smart water stewardship requires collaboration between stakeholders </a:t>
          </a:r>
          <a:r>
            <a:rPr lang="en-US" sz="900" b="0" kern="1200">
              <a:solidFill>
                <a:srgbClr val="000000"/>
              </a:solidFill>
              <a:latin typeface="Arial"/>
              <a:cs typeface="Arial"/>
            </a:rPr>
            <a:t>(industry, </a:t>
          </a:r>
          <a:r>
            <a:rPr lang="en-US" sz="900" b="0" kern="1200" dirty="0">
              <a:solidFill>
                <a:srgbClr val="000000"/>
              </a:solidFill>
              <a:latin typeface="Arial"/>
              <a:cs typeface="Arial"/>
            </a:rPr>
            <a:t>agriculture, local communities and others) as well as between the private sector, government and civil society. </a:t>
          </a:r>
        </a:p>
        <a:p>
          <a:pPr lvl="0" algn="ctr" defTabSz="444500">
            <a:lnSpc>
              <a:spcPct val="90000"/>
            </a:lnSpc>
            <a:spcBef>
              <a:spcPct val="0"/>
            </a:spcBef>
            <a:spcAft>
              <a:spcPct val="35000"/>
            </a:spcAft>
          </a:pPr>
          <a:endParaRPr lang="en-US" sz="2400" kern="1200" dirty="0">
            <a:solidFill>
              <a:srgbClr val="000000"/>
            </a:solidFill>
          </a:endParaRPr>
        </a:p>
      </dsp:txBody>
      <dsp:txXfrm>
        <a:off x="7669021" y="54862"/>
        <a:ext cx="1763391" cy="179218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AFEE95-F114-904C-A59D-C2FA055C04AC}">
      <dsp:nvSpPr>
        <dsp:cNvPr id="0" name=""/>
        <dsp:cNvSpPr/>
      </dsp:nvSpPr>
      <dsp:spPr>
        <a:xfrm>
          <a:off x="757208" y="0"/>
          <a:ext cx="6008111" cy="6008111"/>
        </a:xfrm>
        <a:prstGeom prst="diamond">
          <a:avLst/>
        </a:prstGeom>
        <a:solidFill>
          <a:schemeClr val="accent2">
            <a:lumMod val="20000"/>
            <a:lumOff val="80000"/>
          </a:schemeClr>
        </a:solidFill>
        <a:ln w="25400" cap="flat" cmpd="sng" algn="ctr">
          <a:noFill/>
          <a:prstDash val="solid"/>
        </a:ln>
        <a:effectLst/>
      </dsp:spPr>
      <dsp:style>
        <a:lnRef idx="2">
          <a:schemeClr val="accent2">
            <a:shade val="50000"/>
          </a:schemeClr>
        </a:lnRef>
        <a:fillRef idx="1">
          <a:schemeClr val="accent2"/>
        </a:fillRef>
        <a:effectRef idx="0">
          <a:schemeClr val="accent2"/>
        </a:effectRef>
        <a:fontRef idx="minor">
          <a:schemeClr val="lt1"/>
        </a:fontRef>
      </dsp:style>
    </dsp:sp>
    <dsp:sp modelId="{B7243C3C-4991-4A48-AD8C-334260E7B20A}">
      <dsp:nvSpPr>
        <dsp:cNvPr id="0" name=""/>
        <dsp:cNvSpPr/>
      </dsp:nvSpPr>
      <dsp:spPr>
        <a:xfrm>
          <a:off x="1327979" y="570770"/>
          <a:ext cx="2343163" cy="2343163"/>
        </a:xfrm>
        <a:prstGeom prst="roundRect">
          <a:avLst/>
        </a:prstGeom>
        <a:solidFill>
          <a:schemeClr val="accent1">
            <a:lumMod val="40000"/>
            <a:lumOff val="60000"/>
          </a:schemeClr>
        </a:solidFill>
        <a:ln w="25400" cap="flat" cmpd="sng" algn="ctr">
          <a:no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26670" tIns="26670" rIns="26670" bIns="26670" numCol="1" spcCol="1270" anchor="ctr" anchorCtr="0">
          <a:noAutofit/>
        </a:bodyPr>
        <a:lstStyle/>
        <a:p>
          <a:pPr lvl="0" algn="l" defTabSz="311150">
            <a:lnSpc>
              <a:spcPct val="90000"/>
            </a:lnSpc>
            <a:spcBef>
              <a:spcPct val="0"/>
            </a:spcBef>
            <a:spcAft>
              <a:spcPct val="35000"/>
            </a:spcAft>
          </a:pPr>
          <a:r>
            <a:rPr lang="en-US" sz="700" b="1" kern="1200" dirty="0" smtClean="0">
              <a:solidFill>
                <a:schemeClr val="tx1"/>
              </a:solidFill>
              <a:latin typeface="Arial"/>
              <a:cs typeface="Arial"/>
            </a:rPr>
            <a:t>1. Water conservation  – </a:t>
          </a:r>
          <a:r>
            <a:rPr lang="en-US" sz="700" kern="1200" dirty="0" smtClean="0">
              <a:solidFill>
                <a:schemeClr val="tx1"/>
              </a:solidFill>
              <a:latin typeface="Arial"/>
              <a:cs typeface="Arial"/>
            </a:rPr>
            <a:t>The use of detergents and chemicals to help with Clean In Place (CIP) and rinses using reduced amounts of water. E.g. Xeros, DyeCoe and Tersus Solutions.</a:t>
          </a:r>
          <a:endParaRPr lang="en-GB" sz="700" kern="1200" dirty="0" smtClean="0">
            <a:solidFill>
              <a:schemeClr val="tx1"/>
            </a:solidFill>
            <a:latin typeface="Arial"/>
            <a:cs typeface="Arial"/>
          </a:endParaRPr>
        </a:p>
        <a:p>
          <a:pPr lvl="0" algn="l" defTabSz="311150">
            <a:lnSpc>
              <a:spcPct val="90000"/>
            </a:lnSpc>
            <a:spcBef>
              <a:spcPct val="0"/>
            </a:spcBef>
            <a:spcAft>
              <a:spcPct val="35000"/>
            </a:spcAft>
          </a:pPr>
          <a:r>
            <a:rPr lang="en-US" sz="700" b="1" kern="1200" dirty="0" smtClean="0">
              <a:solidFill>
                <a:schemeClr val="tx1"/>
              </a:solidFill>
              <a:latin typeface="Arial"/>
              <a:cs typeface="Arial"/>
            </a:rPr>
            <a:t>2. Extend life of operating equipment</a:t>
          </a:r>
          <a:r>
            <a:rPr lang="en-US" sz="700" kern="1200" dirty="0" smtClean="0">
              <a:solidFill>
                <a:schemeClr val="tx1"/>
              </a:solidFill>
              <a:latin typeface="Arial"/>
              <a:cs typeface="Arial"/>
            </a:rPr>
            <a:t> - Nanotechnology can use used to coat membranes with chemicals that inhibit quorum sensing and prevent biofilm formation. </a:t>
          </a:r>
        </a:p>
        <a:p>
          <a:pPr lvl="0" algn="l" defTabSz="311150">
            <a:lnSpc>
              <a:spcPct val="90000"/>
            </a:lnSpc>
            <a:spcBef>
              <a:spcPct val="0"/>
            </a:spcBef>
            <a:spcAft>
              <a:spcPct val="35000"/>
            </a:spcAft>
          </a:pPr>
          <a:r>
            <a:rPr lang="en-US" sz="700" b="1" kern="1200" dirty="0" smtClean="0">
              <a:solidFill>
                <a:schemeClr val="tx1"/>
              </a:solidFill>
              <a:latin typeface="Arial"/>
              <a:cs typeface="Arial"/>
            </a:rPr>
            <a:t>3. Improve treatment performance – e.g. The development of advanced material science such as </a:t>
          </a:r>
          <a:r>
            <a:rPr lang="en-US" sz="700" kern="1200" dirty="0" smtClean="0">
              <a:solidFill>
                <a:schemeClr val="tx1"/>
              </a:solidFill>
              <a:latin typeface="Arial"/>
              <a:cs typeface="Arial"/>
            </a:rPr>
            <a:t>nanotech particles, carbon nanotubes (cnt), graphene membranes, bio-mimetic membranes, membrane coatings.</a:t>
          </a:r>
        </a:p>
        <a:p>
          <a:pPr lvl="0" algn="l" defTabSz="311150">
            <a:lnSpc>
              <a:spcPct val="90000"/>
            </a:lnSpc>
            <a:spcBef>
              <a:spcPct val="0"/>
            </a:spcBef>
            <a:spcAft>
              <a:spcPct val="35000"/>
            </a:spcAft>
          </a:pPr>
          <a:r>
            <a:rPr lang="en-US" sz="700" b="1" kern="1200" dirty="0" smtClean="0">
              <a:solidFill>
                <a:schemeClr val="tx1"/>
              </a:solidFill>
              <a:latin typeface="Arial"/>
              <a:cs typeface="Arial"/>
            </a:rPr>
            <a:t>4. Help close the loop (MLD and ZLD) – </a:t>
          </a:r>
          <a:r>
            <a:rPr lang="en-US" sz="700" b="0" kern="1200" dirty="0" smtClean="0">
              <a:solidFill>
                <a:schemeClr val="tx1"/>
              </a:solidFill>
              <a:latin typeface="Arial"/>
              <a:cs typeface="Arial"/>
            </a:rPr>
            <a:t>C</a:t>
          </a:r>
          <a:r>
            <a:rPr lang="en-US" sz="700" kern="1200" dirty="0" smtClean="0">
              <a:solidFill>
                <a:schemeClr val="tx1"/>
              </a:solidFill>
              <a:latin typeface="Arial"/>
              <a:cs typeface="Arial"/>
            </a:rPr>
            <a:t>hemical companies can assist by advising what chemistries can be used to help to close the loop. E.g. Solenis has been able to assist clients in China who are under pressure from the regulators, to close the loop, by suggesting the optimum chemistries to help them to do this.</a:t>
          </a:r>
          <a:endParaRPr lang="en-GB" sz="700" b="0" kern="1200" dirty="0">
            <a:solidFill>
              <a:schemeClr val="tx1"/>
            </a:solidFill>
            <a:latin typeface="Arial"/>
            <a:cs typeface="Arial"/>
          </a:endParaRPr>
        </a:p>
      </dsp:txBody>
      <dsp:txXfrm>
        <a:off x="1442363" y="685154"/>
        <a:ext cx="2114395" cy="2114395"/>
      </dsp:txXfrm>
    </dsp:sp>
    <dsp:sp modelId="{8A037448-43F9-EE4C-BD1C-816EFC1C39E3}">
      <dsp:nvSpPr>
        <dsp:cNvPr id="0" name=""/>
        <dsp:cNvSpPr/>
      </dsp:nvSpPr>
      <dsp:spPr>
        <a:xfrm>
          <a:off x="3851385" y="570770"/>
          <a:ext cx="2343163" cy="2343163"/>
        </a:xfrm>
        <a:prstGeom prst="roundRect">
          <a:avLst/>
        </a:prstGeom>
        <a:solidFill>
          <a:schemeClr val="accent1">
            <a:lumMod val="40000"/>
            <a:lumOff val="60000"/>
          </a:schemeClr>
        </a:solidFill>
        <a:ln w="25400" cap="flat" cmpd="sng" algn="ctr">
          <a:no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30480" tIns="30480" rIns="30480" bIns="30480" numCol="1" spcCol="1270" anchor="ctr" anchorCtr="0">
          <a:noAutofit/>
        </a:bodyPr>
        <a:lstStyle/>
        <a:p>
          <a:pPr lvl="0" algn="l" defTabSz="355600">
            <a:lnSpc>
              <a:spcPct val="90000"/>
            </a:lnSpc>
            <a:spcBef>
              <a:spcPct val="0"/>
            </a:spcBef>
            <a:spcAft>
              <a:spcPct val="35000"/>
            </a:spcAft>
          </a:pPr>
          <a:r>
            <a:rPr lang="en-US" sz="800" b="1" kern="1200" dirty="0" smtClean="0">
              <a:solidFill>
                <a:srgbClr val="000000"/>
              </a:solidFill>
              <a:latin typeface="Arial"/>
              <a:cs typeface="Arial"/>
            </a:rPr>
            <a:t>1. Data driven decision-making – </a:t>
          </a:r>
          <a:r>
            <a:rPr lang="en-US" sz="800" kern="1200" dirty="0" smtClean="0">
              <a:solidFill>
                <a:srgbClr val="000000"/>
              </a:solidFill>
              <a:latin typeface="Arial"/>
              <a:cs typeface="Arial"/>
            </a:rPr>
            <a:t>control chemical dosing, automate cleaning cycles</a:t>
          </a:r>
          <a:endParaRPr lang="en-GB" sz="800" kern="1200" dirty="0" smtClean="0">
            <a:solidFill>
              <a:srgbClr val="000000"/>
            </a:solidFill>
            <a:latin typeface="Arial"/>
            <a:cs typeface="Arial"/>
          </a:endParaRPr>
        </a:p>
        <a:p>
          <a:pPr lvl="0" algn="l" defTabSz="355600">
            <a:lnSpc>
              <a:spcPct val="90000"/>
            </a:lnSpc>
            <a:spcBef>
              <a:spcPct val="0"/>
            </a:spcBef>
            <a:spcAft>
              <a:spcPct val="35000"/>
            </a:spcAft>
          </a:pPr>
          <a:endParaRPr lang="en-GB" sz="800" kern="1200" dirty="0" smtClean="0">
            <a:solidFill>
              <a:srgbClr val="000000"/>
            </a:solidFill>
            <a:latin typeface="Arial"/>
            <a:cs typeface="Arial"/>
          </a:endParaRPr>
        </a:p>
        <a:p>
          <a:pPr lvl="0" algn="l" defTabSz="355600">
            <a:lnSpc>
              <a:spcPct val="90000"/>
            </a:lnSpc>
            <a:spcBef>
              <a:spcPct val="0"/>
            </a:spcBef>
            <a:spcAft>
              <a:spcPct val="35000"/>
            </a:spcAft>
          </a:pPr>
          <a:r>
            <a:rPr lang="en-US" sz="800" b="1" kern="1200" dirty="0" smtClean="0">
              <a:solidFill>
                <a:srgbClr val="000000"/>
              </a:solidFill>
              <a:latin typeface="Arial"/>
              <a:cs typeface="Arial"/>
            </a:rPr>
            <a:t>2. Chemical monitoring - </a:t>
          </a:r>
          <a:r>
            <a:rPr lang="en-US" sz="800" kern="1200" dirty="0" smtClean="0">
              <a:solidFill>
                <a:srgbClr val="000000"/>
              </a:solidFill>
              <a:latin typeface="Arial"/>
              <a:cs typeface="Arial"/>
            </a:rPr>
            <a:t>TRASAR is a scale inhibitor that contains a small concentration of a fluorescent dye.</a:t>
          </a:r>
          <a:endParaRPr lang="en-US" sz="800" b="0" kern="1200" dirty="0">
            <a:solidFill>
              <a:srgbClr val="000000"/>
            </a:solidFill>
            <a:latin typeface="Arial"/>
            <a:cs typeface="Arial"/>
          </a:endParaRPr>
        </a:p>
      </dsp:txBody>
      <dsp:txXfrm>
        <a:off x="3965769" y="685154"/>
        <a:ext cx="2114395" cy="2114395"/>
      </dsp:txXfrm>
    </dsp:sp>
    <dsp:sp modelId="{4FAB5981-72C8-E247-A2C3-0B2FA56F8FFD}">
      <dsp:nvSpPr>
        <dsp:cNvPr id="0" name=""/>
        <dsp:cNvSpPr/>
      </dsp:nvSpPr>
      <dsp:spPr>
        <a:xfrm>
          <a:off x="1327979" y="3094177"/>
          <a:ext cx="2343163" cy="2343163"/>
        </a:xfrm>
        <a:prstGeom prst="roundRect">
          <a:avLst/>
        </a:prstGeom>
        <a:solidFill>
          <a:schemeClr val="accent1">
            <a:lumMod val="40000"/>
            <a:lumOff val="60000"/>
          </a:schemeClr>
        </a:solidFill>
        <a:ln w="25400" cap="flat" cmpd="sng" algn="ctr">
          <a:no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30480" tIns="30480" rIns="30480" bIns="30480" numCol="1" spcCol="1270" anchor="ctr" anchorCtr="0">
          <a:noAutofit/>
        </a:bodyPr>
        <a:lstStyle/>
        <a:p>
          <a:pPr lvl="0" algn="l" defTabSz="355600">
            <a:lnSpc>
              <a:spcPct val="90000"/>
            </a:lnSpc>
            <a:spcBef>
              <a:spcPct val="0"/>
            </a:spcBef>
            <a:spcAft>
              <a:spcPct val="35000"/>
            </a:spcAft>
          </a:pPr>
          <a:r>
            <a:rPr lang="en-US" sz="800" kern="1200" dirty="0" smtClean="0">
              <a:solidFill>
                <a:srgbClr val="000000"/>
              </a:solidFill>
              <a:latin typeface="Arial"/>
              <a:cs typeface="Arial"/>
            </a:rPr>
            <a:t>1. Resistance to try something new </a:t>
          </a:r>
          <a:endParaRPr lang="en-GB" sz="800" kern="1200" dirty="0" smtClean="0">
            <a:solidFill>
              <a:srgbClr val="000000"/>
            </a:solidFill>
            <a:latin typeface="Arial"/>
            <a:cs typeface="Arial"/>
          </a:endParaRPr>
        </a:p>
        <a:p>
          <a:pPr lvl="0" algn="l" defTabSz="355600">
            <a:lnSpc>
              <a:spcPct val="90000"/>
            </a:lnSpc>
            <a:spcBef>
              <a:spcPct val="0"/>
            </a:spcBef>
            <a:spcAft>
              <a:spcPct val="35000"/>
            </a:spcAft>
          </a:pPr>
          <a:r>
            <a:rPr lang="en-US" sz="800" kern="1200" dirty="0" smtClean="0">
              <a:solidFill>
                <a:srgbClr val="000000"/>
              </a:solidFill>
              <a:latin typeface="Arial"/>
              <a:cs typeface="Arial"/>
            </a:rPr>
            <a:t>2. New market entrants would face these issues with economies of scale and setting up distribution channels.</a:t>
          </a:r>
          <a:endParaRPr lang="en-GB" sz="800" kern="1200" dirty="0" smtClean="0">
            <a:solidFill>
              <a:srgbClr val="000000"/>
            </a:solidFill>
            <a:latin typeface="Arial"/>
            <a:cs typeface="Arial"/>
          </a:endParaRPr>
        </a:p>
        <a:p>
          <a:pPr lvl="0" algn="l" defTabSz="355600">
            <a:lnSpc>
              <a:spcPct val="90000"/>
            </a:lnSpc>
            <a:spcBef>
              <a:spcPct val="0"/>
            </a:spcBef>
            <a:spcAft>
              <a:spcPct val="35000"/>
            </a:spcAft>
          </a:pPr>
          <a:r>
            <a:rPr lang="en-US" sz="800" kern="1200" dirty="0" smtClean="0">
              <a:solidFill>
                <a:srgbClr val="000000"/>
              </a:solidFill>
              <a:latin typeface="Arial"/>
              <a:cs typeface="Arial"/>
            </a:rPr>
            <a:t>3. Scale up and proof of concept - proof that a new technology will work in a new industry or in the large scale industrial setting. </a:t>
          </a:r>
          <a:endParaRPr lang="en-US" sz="800" b="0" kern="1200" dirty="0">
            <a:solidFill>
              <a:srgbClr val="000000"/>
            </a:solidFill>
            <a:latin typeface="Arial"/>
            <a:cs typeface="Arial"/>
          </a:endParaRPr>
        </a:p>
      </dsp:txBody>
      <dsp:txXfrm>
        <a:off x="1442363" y="3208561"/>
        <a:ext cx="2114395" cy="2114395"/>
      </dsp:txXfrm>
    </dsp:sp>
    <dsp:sp modelId="{CB553763-0D3D-2B4D-B1C4-E4F28B3FB320}">
      <dsp:nvSpPr>
        <dsp:cNvPr id="0" name=""/>
        <dsp:cNvSpPr/>
      </dsp:nvSpPr>
      <dsp:spPr>
        <a:xfrm>
          <a:off x="3851385" y="3094177"/>
          <a:ext cx="2343163" cy="2343163"/>
        </a:xfrm>
        <a:prstGeom prst="roundRect">
          <a:avLst/>
        </a:prstGeom>
        <a:solidFill>
          <a:schemeClr val="accent1">
            <a:lumMod val="40000"/>
            <a:lumOff val="6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l" defTabSz="355600">
            <a:lnSpc>
              <a:spcPct val="90000"/>
            </a:lnSpc>
            <a:spcBef>
              <a:spcPct val="0"/>
            </a:spcBef>
            <a:spcAft>
              <a:spcPct val="35000"/>
            </a:spcAft>
          </a:pPr>
          <a:r>
            <a:rPr lang="en-US" sz="800" b="1" kern="1200" dirty="0" smtClean="0">
              <a:solidFill>
                <a:srgbClr val="000000"/>
              </a:solidFill>
              <a:latin typeface="Arial"/>
              <a:cs typeface="Arial"/>
            </a:rPr>
            <a:t>1. Companies that offer end-to-end process optimization </a:t>
          </a:r>
          <a:r>
            <a:rPr lang="en-US" sz="800" kern="1200" dirty="0" smtClean="0">
              <a:solidFill>
                <a:srgbClr val="000000"/>
              </a:solidFill>
              <a:latin typeface="Arial"/>
              <a:cs typeface="Arial"/>
            </a:rPr>
            <a:t>- understand the customer’s process end to end and manage it holistically. E.g. Process Miner is an example of a company, which can do this in the Pulp and Paper sector.</a:t>
          </a:r>
          <a:endParaRPr lang="en-GB" sz="800" kern="1200" dirty="0" smtClean="0">
            <a:solidFill>
              <a:srgbClr val="000000"/>
            </a:solidFill>
            <a:latin typeface="Arial"/>
            <a:cs typeface="Arial"/>
          </a:endParaRPr>
        </a:p>
        <a:p>
          <a:pPr lvl="0" algn="l" defTabSz="355600">
            <a:lnSpc>
              <a:spcPct val="90000"/>
            </a:lnSpc>
            <a:spcBef>
              <a:spcPct val="0"/>
            </a:spcBef>
            <a:spcAft>
              <a:spcPct val="35000"/>
            </a:spcAft>
          </a:pPr>
          <a:endParaRPr lang="en-GB" sz="800" kern="1200" dirty="0" smtClean="0">
            <a:solidFill>
              <a:srgbClr val="000000"/>
            </a:solidFill>
            <a:latin typeface="Arial"/>
            <a:cs typeface="Arial"/>
          </a:endParaRPr>
        </a:p>
        <a:p>
          <a:pPr lvl="0" algn="l" defTabSz="355600">
            <a:lnSpc>
              <a:spcPct val="90000"/>
            </a:lnSpc>
            <a:spcBef>
              <a:spcPct val="0"/>
            </a:spcBef>
            <a:spcAft>
              <a:spcPct val="35000"/>
            </a:spcAft>
          </a:pPr>
          <a:r>
            <a:rPr lang="en-US" sz="800" b="1" kern="1200" dirty="0" smtClean="0">
              <a:solidFill>
                <a:srgbClr val="000000"/>
              </a:solidFill>
              <a:latin typeface="Arial"/>
              <a:cs typeface="Arial"/>
            </a:rPr>
            <a:t>2. Companies that </a:t>
          </a:r>
          <a:r>
            <a:rPr lang="en-US" sz="800" kern="1200" dirty="0" smtClean="0">
              <a:solidFill>
                <a:srgbClr val="000000"/>
              </a:solidFill>
              <a:latin typeface="Arial"/>
              <a:cs typeface="Arial"/>
            </a:rPr>
            <a:t>partner up with sensor companies and software companies to deliver services enabled by data and to </a:t>
          </a:r>
          <a:r>
            <a:rPr lang="en-US" sz="800" kern="1200" dirty="0" err="1" smtClean="0">
              <a:solidFill>
                <a:srgbClr val="000000"/>
              </a:solidFill>
              <a:latin typeface="Arial"/>
              <a:cs typeface="Arial"/>
            </a:rPr>
            <a:t>monetise</a:t>
          </a:r>
          <a:r>
            <a:rPr lang="en-US" sz="800" kern="1200" dirty="0" smtClean="0">
              <a:solidFill>
                <a:srgbClr val="000000"/>
              </a:solidFill>
              <a:latin typeface="Arial"/>
              <a:cs typeface="Arial"/>
            </a:rPr>
            <a:t> this based on the value to the customer. E.g. Nalco, with 3D </a:t>
          </a:r>
          <a:r>
            <a:rPr lang="en-US" sz="800" kern="1200" dirty="0" err="1" smtClean="0">
              <a:solidFill>
                <a:srgbClr val="000000"/>
              </a:solidFill>
              <a:latin typeface="Arial"/>
              <a:cs typeface="Arial"/>
            </a:rPr>
            <a:t>Trasar</a:t>
          </a:r>
          <a:r>
            <a:rPr lang="en-US" sz="800" kern="1200" dirty="0" smtClean="0">
              <a:solidFill>
                <a:srgbClr val="000000"/>
              </a:solidFill>
              <a:latin typeface="Arial"/>
              <a:cs typeface="Arial"/>
            </a:rPr>
            <a:t>, and Solenis with On-Guard. </a:t>
          </a:r>
          <a:endParaRPr lang="en-GB" sz="800" kern="1200" dirty="0" smtClean="0">
            <a:solidFill>
              <a:srgbClr val="000000"/>
            </a:solidFill>
            <a:latin typeface="Arial"/>
            <a:cs typeface="Arial"/>
          </a:endParaRPr>
        </a:p>
        <a:p>
          <a:pPr lvl="0" algn="ctr" defTabSz="355600">
            <a:lnSpc>
              <a:spcPct val="90000"/>
            </a:lnSpc>
            <a:spcBef>
              <a:spcPct val="0"/>
            </a:spcBef>
            <a:spcAft>
              <a:spcPct val="35000"/>
            </a:spcAft>
          </a:pPr>
          <a:endParaRPr lang="en-US" sz="750" kern="1200" dirty="0"/>
        </a:p>
      </dsp:txBody>
      <dsp:txXfrm>
        <a:off x="3965769" y="3208561"/>
        <a:ext cx="2114395" cy="211439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AFEE95-F114-904C-A59D-C2FA055C04AC}">
      <dsp:nvSpPr>
        <dsp:cNvPr id="0" name=""/>
        <dsp:cNvSpPr/>
      </dsp:nvSpPr>
      <dsp:spPr>
        <a:xfrm>
          <a:off x="757208" y="0"/>
          <a:ext cx="6008111" cy="6008111"/>
        </a:xfrm>
        <a:prstGeom prst="diamond">
          <a:avLst/>
        </a:prstGeom>
        <a:solidFill>
          <a:schemeClr val="accent2">
            <a:lumMod val="20000"/>
            <a:lumOff val="80000"/>
          </a:schemeClr>
        </a:solidFill>
        <a:ln w="25400" cap="flat" cmpd="sng" algn="ctr">
          <a:noFill/>
          <a:prstDash val="solid"/>
        </a:ln>
        <a:effectLst/>
      </dsp:spPr>
      <dsp:style>
        <a:lnRef idx="2">
          <a:schemeClr val="accent2">
            <a:shade val="50000"/>
          </a:schemeClr>
        </a:lnRef>
        <a:fillRef idx="1">
          <a:schemeClr val="accent2"/>
        </a:fillRef>
        <a:effectRef idx="0">
          <a:schemeClr val="accent2"/>
        </a:effectRef>
        <a:fontRef idx="minor">
          <a:schemeClr val="lt1"/>
        </a:fontRef>
      </dsp:style>
    </dsp:sp>
    <dsp:sp modelId="{B7243C3C-4991-4A48-AD8C-334260E7B20A}">
      <dsp:nvSpPr>
        <dsp:cNvPr id="0" name=""/>
        <dsp:cNvSpPr/>
      </dsp:nvSpPr>
      <dsp:spPr>
        <a:xfrm>
          <a:off x="1327979" y="570770"/>
          <a:ext cx="2343163" cy="2343163"/>
        </a:xfrm>
        <a:prstGeom prst="roundRect">
          <a:avLst/>
        </a:prstGeom>
        <a:solidFill>
          <a:schemeClr val="accent1">
            <a:lumMod val="40000"/>
            <a:lumOff val="60000"/>
          </a:schemeClr>
        </a:solidFill>
        <a:ln w="25400" cap="flat" cmpd="sng" algn="ctr">
          <a:no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34290" tIns="34290" rIns="34290" bIns="34290" numCol="1" spcCol="1270" anchor="ctr" anchorCtr="0">
          <a:noAutofit/>
        </a:bodyPr>
        <a:lstStyle/>
        <a:p>
          <a:pPr lvl="0" algn="l" defTabSz="400050">
            <a:lnSpc>
              <a:spcPct val="90000"/>
            </a:lnSpc>
            <a:spcBef>
              <a:spcPct val="0"/>
            </a:spcBef>
            <a:spcAft>
              <a:spcPct val="35000"/>
            </a:spcAft>
          </a:pPr>
          <a:r>
            <a:rPr lang="en-US" sz="900" b="1" kern="1200" dirty="0" smtClean="0">
              <a:solidFill>
                <a:schemeClr val="bg2">
                  <a:lumMod val="10000"/>
                </a:schemeClr>
              </a:solidFill>
              <a:latin typeface="Arial"/>
              <a:cs typeface="Arial"/>
            </a:rPr>
            <a:t>1. </a:t>
          </a:r>
          <a:r>
            <a:rPr lang="en-US" sz="900" kern="1200" dirty="0" smtClean="0">
              <a:solidFill>
                <a:schemeClr val="tx2">
                  <a:lumMod val="50000"/>
                </a:schemeClr>
              </a:solidFill>
              <a:latin typeface="Arial"/>
              <a:cs typeface="Arial"/>
            </a:rPr>
            <a:t>Sustainability, sometimes regulated, around carbon and environmental footprint</a:t>
          </a:r>
          <a:endParaRPr lang="en-GB" sz="900" kern="1200" dirty="0" smtClean="0">
            <a:solidFill>
              <a:schemeClr val="tx2">
                <a:lumMod val="50000"/>
              </a:schemeClr>
            </a:solidFill>
            <a:latin typeface="Arial"/>
            <a:cs typeface="Arial"/>
          </a:endParaRPr>
        </a:p>
        <a:p>
          <a:pPr lvl="0" algn="l" defTabSz="400050">
            <a:lnSpc>
              <a:spcPct val="90000"/>
            </a:lnSpc>
            <a:spcBef>
              <a:spcPct val="0"/>
            </a:spcBef>
            <a:spcAft>
              <a:spcPct val="35000"/>
            </a:spcAft>
          </a:pPr>
          <a:r>
            <a:rPr lang="en-US" sz="900" kern="1200" dirty="0" smtClean="0">
              <a:solidFill>
                <a:schemeClr val="tx2">
                  <a:lumMod val="50000"/>
                </a:schemeClr>
              </a:solidFill>
              <a:latin typeface="Arial"/>
              <a:cs typeface="Arial"/>
            </a:rPr>
            <a:t>2. Ensuring reliable management of residuals (secured outlets)</a:t>
          </a:r>
          <a:endParaRPr lang="en-GB" sz="900" kern="1200" dirty="0" smtClean="0">
            <a:solidFill>
              <a:schemeClr val="tx2">
                <a:lumMod val="50000"/>
              </a:schemeClr>
            </a:solidFill>
            <a:latin typeface="Arial"/>
            <a:cs typeface="Arial"/>
          </a:endParaRPr>
        </a:p>
        <a:p>
          <a:pPr lvl="0" algn="l" defTabSz="400050">
            <a:lnSpc>
              <a:spcPct val="90000"/>
            </a:lnSpc>
            <a:spcBef>
              <a:spcPct val="0"/>
            </a:spcBef>
            <a:spcAft>
              <a:spcPct val="35000"/>
            </a:spcAft>
          </a:pPr>
          <a:r>
            <a:rPr lang="en-US" sz="900" kern="1200" dirty="0" smtClean="0">
              <a:solidFill>
                <a:schemeClr val="tx2">
                  <a:lumMod val="50000"/>
                </a:schemeClr>
              </a:solidFill>
              <a:latin typeface="Arial"/>
              <a:cs typeface="Arial"/>
            </a:rPr>
            <a:t>3. Saving sludge disposal costs</a:t>
          </a:r>
          <a:endParaRPr lang="en-GB" sz="900" kern="1200" dirty="0" smtClean="0">
            <a:solidFill>
              <a:schemeClr val="tx2">
                <a:lumMod val="50000"/>
              </a:schemeClr>
            </a:solidFill>
            <a:latin typeface="Arial"/>
            <a:cs typeface="Arial"/>
          </a:endParaRPr>
        </a:p>
        <a:p>
          <a:pPr lvl="0" algn="l" defTabSz="400050">
            <a:lnSpc>
              <a:spcPct val="90000"/>
            </a:lnSpc>
            <a:spcBef>
              <a:spcPct val="0"/>
            </a:spcBef>
            <a:spcAft>
              <a:spcPct val="35000"/>
            </a:spcAft>
          </a:pPr>
          <a:r>
            <a:rPr lang="en-US" sz="900" kern="1200" dirty="0" smtClean="0">
              <a:solidFill>
                <a:schemeClr val="tx2">
                  <a:lumMod val="50000"/>
                </a:schemeClr>
              </a:solidFill>
              <a:latin typeface="Arial"/>
              <a:cs typeface="Arial"/>
            </a:rPr>
            <a:t>4. Energy recovery - utilizing waste heat</a:t>
          </a:r>
          <a:endParaRPr lang="en-GB" sz="900" kern="1200" dirty="0" smtClean="0">
            <a:solidFill>
              <a:schemeClr val="tx2">
                <a:lumMod val="50000"/>
              </a:schemeClr>
            </a:solidFill>
            <a:latin typeface="Arial"/>
            <a:cs typeface="Arial"/>
          </a:endParaRPr>
        </a:p>
        <a:p>
          <a:pPr lvl="0" algn="l" defTabSz="400050">
            <a:lnSpc>
              <a:spcPct val="90000"/>
            </a:lnSpc>
            <a:spcBef>
              <a:spcPct val="0"/>
            </a:spcBef>
            <a:spcAft>
              <a:spcPct val="35000"/>
            </a:spcAft>
          </a:pPr>
          <a:r>
            <a:rPr lang="en-US" sz="900" kern="1200" dirty="0" smtClean="0">
              <a:solidFill>
                <a:schemeClr val="tx2">
                  <a:lumMod val="50000"/>
                </a:schemeClr>
              </a:solidFill>
              <a:latin typeface="Arial"/>
              <a:cs typeface="Arial"/>
            </a:rPr>
            <a:t>5. </a:t>
          </a:r>
          <a:r>
            <a:rPr lang="en-US" sz="900" kern="1200" dirty="0" err="1" smtClean="0">
              <a:solidFill>
                <a:schemeClr val="tx2">
                  <a:lumMod val="50000"/>
                </a:schemeClr>
              </a:solidFill>
              <a:latin typeface="Arial"/>
              <a:cs typeface="Arial"/>
            </a:rPr>
            <a:t>Bioplastics</a:t>
          </a:r>
          <a:r>
            <a:rPr lang="en-US" sz="900" kern="1200" dirty="0" smtClean="0">
              <a:solidFill>
                <a:schemeClr val="tx2">
                  <a:lumMod val="50000"/>
                </a:schemeClr>
              </a:solidFill>
              <a:latin typeface="Arial"/>
              <a:cs typeface="Arial"/>
            </a:rPr>
            <a:t> – consumer awareness of plastic contamination, regulatory restrictions on plastic disposal </a:t>
          </a:r>
          <a:endParaRPr lang="en-GB" sz="900" kern="1200" dirty="0" smtClean="0">
            <a:solidFill>
              <a:schemeClr val="tx2">
                <a:lumMod val="50000"/>
              </a:schemeClr>
            </a:solidFill>
            <a:latin typeface="Arial"/>
            <a:cs typeface="Arial"/>
          </a:endParaRPr>
        </a:p>
        <a:p>
          <a:pPr lvl="0" algn="l" defTabSz="400050">
            <a:lnSpc>
              <a:spcPct val="90000"/>
            </a:lnSpc>
            <a:spcBef>
              <a:spcPct val="0"/>
            </a:spcBef>
            <a:spcAft>
              <a:spcPct val="35000"/>
            </a:spcAft>
          </a:pPr>
          <a:r>
            <a:rPr lang="en-US" sz="900" kern="1200" dirty="0" smtClean="0">
              <a:solidFill>
                <a:schemeClr val="tx2">
                  <a:lumMod val="50000"/>
                </a:schemeClr>
              </a:solidFill>
              <a:latin typeface="Arial"/>
              <a:cs typeface="Arial"/>
            </a:rPr>
            <a:t>6. Pay less on trade effluent charges</a:t>
          </a:r>
          <a:endParaRPr lang="en-US" sz="900" kern="1200" dirty="0">
            <a:solidFill>
              <a:schemeClr val="tx2">
                <a:lumMod val="50000"/>
              </a:schemeClr>
            </a:solidFill>
            <a:latin typeface="Arial"/>
            <a:cs typeface="Arial"/>
          </a:endParaRPr>
        </a:p>
      </dsp:txBody>
      <dsp:txXfrm>
        <a:off x="1442363" y="685154"/>
        <a:ext cx="2114395" cy="2114395"/>
      </dsp:txXfrm>
    </dsp:sp>
    <dsp:sp modelId="{8A037448-43F9-EE4C-BD1C-816EFC1C39E3}">
      <dsp:nvSpPr>
        <dsp:cNvPr id="0" name=""/>
        <dsp:cNvSpPr/>
      </dsp:nvSpPr>
      <dsp:spPr>
        <a:xfrm>
          <a:off x="3851385" y="570770"/>
          <a:ext cx="2343163" cy="2343163"/>
        </a:xfrm>
        <a:prstGeom prst="roundRect">
          <a:avLst/>
        </a:prstGeom>
        <a:solidFill>
          <a:schemeClr val="accent1">
            <a:lumMod val="40000"/>
            <a:lumOff val="60000"/>
          </a:schemeClr>
        </a:solidFill>
        <a:ln w="25400" cap="flat" cmpd="sng" algn="ctr">
          <a:no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34290" tIns="34290" rIns="34290" bIns="34290" numCol="1" spcCol="1270" anchor="ctr" anchorCtr="0">
          <a:noAutofit/>
        </a:bodyPr>
        <a:lstStyle/>
        <a:p>
          <a:pPr lvl="0" algn="l" defTabSz="400050">
            <a:lnSpc>
              <a:spcPct val="90000"/>
            </a:lnSpc>
            <a:spcBef>
              <a:spcPct val="0"/>
            </a:spcBef>
            <a:spcAft>
              <a:spcPct val="35000"/>
            </a:spcAft>
          </a:pPr>
          <a:r>
            <a:rPr lang="en-GB" sz="900" b="1" kern="1200" dirty="0" smtClean="0">
              <a:solidFill>
                <a:schemeClr val="bg2">
                  <a:lumMod val="10000"/>
                </a:schemeClr>
              </a:solidFill>
              <a:latin typeface="Arial"/>
              <a:cs typeface="Arial"/>
            </a:rPr>
            <a:t>1. </a:t>
          </a:r>
          <a:r>
            <a:rPr lang="en-US" sz="900" kern="1200" dirty="0" smtClean="0">
              <a:solidFill>
                <a:schemeClr val="tx2">
                  <a:lumMod val="50000"/>
                </a:schemeClr>
              </a:solidFill>
              <a:latin typeface="Arial"/>
              <a:cs typeface="Arial"/>
            </a:rPr>
            <a:t>New technologies enabling recovery and/or reducing costs.</a:t>
          </a:r>
        </a:p>
        <a:p>
          <a:pPr lvl="0" algn="l" defTabSz="400050">
            <a:lnSpc>
              <a:spcPct val="90000"/>
            </a:lnSpc>
            <a:spcBef>
              <a:spcPct val="0"/>
            </a:spcBef>
            <a:spcAft>
              <a:spcPct val="35000"/>
            </a:spcAft>
          </a:pPr>
          <a:endParaRPr lang="en-GB" sz="900" kern="1200" dirty="0" smtClean="0">
            <a:solidFill>
              <a:schemeClr val="tx2">
                <a:lumMod val="50000"/>
              </a:schemeClr>
            </a:solidFill>
            <a:latin typeface="Arial"/>
            <a:cs typeface="Arial"/>
          </a:endParaRPr>
        </a:p>
        <a:p>
          <a:pPr lvl="0" algn="l" defTabSz="400050">
            <a:lnSpc>
              <a:spcPct val="90000"/>
            </a:lnSpc>
            <a:spcBef>
              <a:spcPct val="0"/>
            </a:spcBef>
            <a:spcAft>
              <a:spcPct val="35000"/>
            </a:spcAft>
          </a:pPr>
          <a:r>
            <a:rPr lang="en-US" sz="900" kern="1200" dirty="0" smtClean="0">
              <a:solidFill>
                <a:schemeClr val="tx2">
                  <a:lumMod val="50000"/>
                </a:schemeClr>
              </a:solidFill>
              <a:latin typeface="Arial"/>
              <a:cs typeface="Arial"/>
            </a:rPr>
            <a:t>2. Evolution of the circular economy where bio-based and products from materials formerly considered to be wastes are considered viable options.</a:t>
          </a:r>
        </a:p>
        <a:p>
          <a:pPr lvl="0" algn="l" defTabSz="400050">
            <a:lnSpc>
              <a:spcPct val="90000"/>
            </a:lnSpc>
            <a:spcBef>
              <a:spcPct val="0"/>
            </a:spcBef>
            <a:spcAft>
              <a:spcPct val="35000"/>
            </a:spcAft>
          </a:pPr>
          <a:endParaRPr lang="en-GB" sz="900" kern="1200" dirty="0" smtClean="0">
            <a:solidFill>
              <a:schemeClr val="tx2">
                <a:lumMod val="50000"/>
              </a:schemeClr>
            </a:solidFill>
            <a:latin typeface="Arial"/>
            <a:cs typeface="Arial"/>
          </a:endParaRPr>
        </a:p>
        <a:p>
          <a:pPr lvl="0" algn="l" defTabSz="400050">
            <a:lnSpc>
              <a:spcPct val="90000"/>
            </a:lnSpc>
            <a:spcBef>
              <a:spcPct val="0"/>
            </a:spcBef>
            <a:spcAft>
              <a:spcPct val="35000"/>
            </a:spcAft>
          </a:pPr>
          <a:r>
            <a:rPr lang="en-US" sz="900" kern="1200" dirty="0" smtClean="0">
              <a:solidFill>
                <a:schemeClr val="tx2">
                  <a:lumMod val="50000"/>
                </a:schemeClr>
              </a:solidFill>
              <a:latin typeface="Arial"/>
              <a:cs typeface="Arial"/>
            </a:rPr>
            <a:t>3. Increasing costs and reduced availability of raw materials.</a:t>
          </a:r>
          <a:endParaRPr lang="en-US" sz="900" kern="1200" dirty="0">
            <a:solidFill>
              <a:schemeClr val="tx2">
                <a:lumMod val="50000"/>
              </a:schemeClr>
            </a:solidFill>
            <a:latin typeface="Arial"/>
            <a:cs typeface="Arial"/>
          </a:endParaRPr>
        </a:p>
      </dsp:txBody>
      <dsp:txXfrm>
        <a:off x="3965769" y="685154"/>
        <a:ext cx="2114395" cy="2114395"/>
      </dsp:txXfrm>
    </dsp:sp>
    <dsp:sp modelId="{4FAB5981-72C8-E247-A2C3-0B2FA56F8FFD}">
      <dsp:nvSpPr>
        <dsp:cNvPr id="0" name=""/>
        <dsp:cNvSpPr/>
      </dsp:nvSpPr>
      <dsp:spPr>
        <a:xfrm>
          <a:off x="1327979" y="3094177"/>
          <a:ext cx="2343163" cy="2343163"/>
        </a:xfrm>
        <a:prstGeom prst="roundRect">
          <a:avLst/>
        </a:prstGeom>
        <a:solidFill>
          <a:schemeClr val="accent1">
            <a:lumMod val="40000"/>
            <a:lumOff val="60000"/>
          </a:schemeClr>
        </a:solidFill>
        <a:ln w="25400" cap="flat" cmpd="sng" algn="ctr">
          <a:no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34290" tIns="34290" rIns="34290" bIns="34290" numCol="1" spcCol="1270" anchor="ctr" anchorCtr="0">
          <a:noAutofit/>
        </a:bodyPr>
        <a:lstStyle/>
        <a:p>
          <a:pPr lvl="0" algn="l" defTabSz="400050">
            <a:lnSpc>
              <a:spcPct val="90000"/>
            </a:lnSpc>
            <a:spcBef>
              <a:spcPct val="0"/>
            </a:spcBef>
            <a:spcAft>
              <a:spcPct val="35000"/>
            </a:spcAft>
          </a:pPr>
          <a:r>
            <a:rPr lang="en-GB" sz="900" kern="1200" dirty="0" smtClean="0">
              <a:solidFill>
                <a:schemeClr val="bg2">
                  <a:lumMod val="10000"/>
                </a:schemeClr>
              </a:solidFill>
              <a:latin typeface="Arial"/>
              <a:cs typeface="Arial"/>
            </a:rPr>
            <a:t>1. </a:t>
          </a:r>
          <a:r>
            <a:rPr lang="en-US" sz="900" kern="1200" dirty="0" smtClean="0">
              <a:solidFill>
                <a:schemeClr val="tx2">
                  <a:lumMod val="50000"/>
                </a:schemeClr>
              </a:solidFill>
              <a:latin typeface="Arial"/>
              <a:cs typeface="Arial"/>
            </a:rPr>
            <a:t>Absence of market for recovered materials</a:t>
          </a:r>
        </a:p>
        <a:p>
          <a:pPr lvl="0" algn="l" defTabSz="400050">
            <a:lnSpc>
              <a:spcPct val="90000"/>
            </a:lnSpc>
            <a:spcBef>
              <a:spcPct val="0"/>
            </a:spcBef>
            <a:spcAft>
              <a:spcPct val="35000"/>
            </a:spcAft>
          </a:pPr>
          <a:endParaRPr lang="en-GB" sz="900" kern="1200" dirty="0" smtClean="0">
            <a:solidFill>
              <a:schemeClr val="tx2">
                <a:lumMod val="50000"/>
              </a:schemeClr>
            </a:solidFill>
            <a:latin typeface="Arial"/>
            <a:cs typeface="Arial"/>
          </a:endParaRPr>
        </a:p>
        <a:p>
          <a:pPr lvl="0" algn="l" defTabSz="400050">
            <a:lnSpc>
              <a:spcPct val="90000"/>
            </a:lnSpc>
            <a:spcBef>
              <a:spcPct val="0"/>
            </a:spcBef>
            <a:spcAft>
              <a:spcPct val="35000"/>
            </a:spcAft>
          </a:pPr>
          <a:r>
            <a:rPr lang="en-US" sz="900" kern="1200" dirty="0" smtClean="0">
              <a:solidFill>
                <a:schemeClr val="tx2">
                  <a:lumMod val="50000"/>
                </a:schemeClr>
              </a:solidFill>
              <a:latin typeface="Arial"/>
              <a:cs typeface="Arial"/>
            </a:rPr>
            <a:t>2. Institutional and regulatory barriers – products recovered from wastes managed differently than virgin materials</a:t>
          </a:r>
        </a:p>
        <a:p>
          <a:pPr lvl="0" algn="l" defTabSz="400050">
            <a:lnSpc>
              <a:spcPct val="90000"/>
            </a:lnSpc>
            <a:spcBef>
              <a:spcPct val="0"/>
            </a:spcBef>
            <a:spcAft>
              <a:spcPct val="35000"/>
            </a:spcAft>
          </a:pPr>
          <a:endParaRPr lang="en-GB" sz="900" kern="1200" dirty="0" smtClean="0">
            <a:solidFill>
              <a:schemeClr val="tx2">
                <a:lumMod val="50000"/>
              </a:schemeClr>
            </a:solidFill>
            <a:latin typeface="Arial"/>
            <a:cs typeface="Arial"/>
          </a:endParaRPr>
        </a:p>
        <a:p>
          <a:pPr lvl="0" algn="l" defTabSz="400050">
            <a:lnSpc>
              <a:spcPct val="90000"/>
            </a:lnSpc>
            <a:spcBef>
              <a:spcPct val="0"/>
            </a:spcBef>
            <a:spcAft>
              <a:spcPct val="35000"/>
            </a:spcAft>
          </a:pPr>
          <a:r>
            <a:rPr lang="en-US" sz="900" kern="1200" dirty="0" smtClean="0">
              <a:solidFill>
                <a:schemeClr val="tx2">
                  <a:lumMod val="50000"/>
                </a:schemeClr>
              </a:solidFill>
              <a:latin typeface="Arial"/>
              <a:cs typeface="Arial"/>
            </a:rPr>
            <a:t>3. Lack of consumer acceptance</a:t>
          </a:r>
          <a:endParaRPr lang="en-US" sz="900" kern="1200" dirty="0">
            <a:solidFill>
              <a:schemeClr val="tx2">
                <a:lumMod val="50000"/>
              </a:schemeClr>
            </a:solidFill>
            <a:latin typeface="Arial"/>
            <a:cs typeface="Arial"/>
          </a:endParaRPr>
        </a:p>
      </dsp:txBody>
      <dsp:txXfrm>
        <a:off x="1442363" y="3208561"/>
        <a:ext cx="2114395" cy="2114395"/>
      </dsp:txXfrm>
    </dsp:sp>
    <dsp:sp modelId="{CB553763-0D3D-2B4D-B1C4-E4F28B3FB320}">
      <dsp:nvSpPr>
        <dsp:cNvPr id="0" name=""/>
        <dsp:cNvSpPr/>
      </dsp:nvSpPr>
      <dsp:spPr>
        <a:xfrm>
          <a:off x="3851385" y="3094177"/>
          <a:ext cx="2343163" cy="2343163"/>
        </a:xfrm>
        <a:prstGeom prst="roundRect">
          <a:avLst/>
        </a:prstGeom>
        <a:solidFill>
          <a:schemeClr val="accent1">
            <a:lumMod val="40000"/>
            <a:lumOff val="60000"/>
          </a:schemeClr>
        </a:solidFill>
        <a:ln w="25400" cap="flat" cmpd="sng" algn="ctr">
          <a:no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34290" tIns="34290" rIns="34290" bIns="34290" numCol="1" spcCol="1270" anchor="ctr"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en-US" sz="850" kern="1200" dirty="0" smtClean="0">
              <a:solidFill>
                <a:schemeClr val="tx2">
                  <a:lumMod val="50000"/>
                </a:schemeClr>
              </a:solidFill>
              <a:latin typeface="Arial"/>
              <a:cs typeface="Arial"/>
            </a:rPr>
            <a:t>1. Advanced water treatment (production of reuse water)</a:t>
          </a:r>
        </a:p>
        <a:p>
          <a:pPr marL="0" marR="0" lvl="0" indent="0" algn="l" defTabSz="914400" eaLnBrk="1" fontAlgn="auto" latinLnBrk="0" hangingPunct="1">
            <a:lnSpc>
              <a:spcPct val="100000"/>
            </a:lnSpc>
            <a:spcBef>
              <a:spcPct val="0"/>
            </a:spcBef>
            <a:spcAft>
              <a:spcPts val="0"/>
            </a:spcAft>
            <a:buClrTx/>
            <a:buSzTx/>
            <a:buFontTx/>
            <a:buNone/>
            <a:tabLst/>
            <a:defRPr/>
          </a:pPr>
          <a:endParaRPr lang="en-GB" sz="850" kern="1200" dirty="0" smtClean="0">
            <a:solidFill>
              <a:schemeClr val="tx2">
                <a:lumMod val="50000"/>
              </a:schemeClr>
            </a:solidFill>
            <a:latin typeface="Arial"/>
            <a:cs typeface="Arial"/>
          </a:endParaRPr>
        </a:p>
        <a:p>
          <a:pPr marL="0" lvl="0" indent="0" algn="l" defTabSz="914400">
            <a:lnSpc>
              <a:spcPct val="100000"/>
            </a:lnSpc>
            <a:spcBef>
              <a:spcPct val="0"/>
            </a:spcBef>
            <a:spcAft>
              <a:spcPts val="0"/>
            </a:spcAft>
            <a:buNone/>
          </a:pPr>
          <a:r>
            <a:rPr lang="en-US" sz="850" kern="1200" dirty="0" smtClean="0">
              <a:solidFill>
                <a:schemeClr val="tx2">
                  <a:lumMod val="50000"/>
                </a:schemeClr>
              </a:solidFill>
              <a:latin typeface="Arial"/>
              <a:cs typeface="Arial"/>
            </a:rPr>
            <a:t>2. Waste-to-energy (anaerobic digestion, CHP, sludge hydrolysis)</a:t>
          </a:r>
        </a:p>
        <a:p>
          <a:pPr marL="0" lvl="0" indent="0" algn="l" defTabSz="914400">
            <a:lnSpc>
              <a:spcPct val="100000"/>
            </a:lnSpc>
            <a:spcBef>
              <a:spcPct val="0"/>
            </a:spcBef>
            <a:spcAft>
              <a:spcPts val="0"/>
            </a:spcAft>
            <a:buNone/>
          </a:pPr>
          <a:endParaRPr lang="en-GB" sz="850" kern="1200" dirty="0" smtClean="0">
            <a:solidFill>
              <a:schemeClr val="tx2">
                <a:lumMod val="50000"/>
              </a:schemeClr>
            </a:solidFill>
            <a:latin typeface="Arial"/>
            <a:cs typeface="Arial"/>
          </a:endParaRPr>
        </a:p>
        <a:p>
          <a:pPr marL="0" lvl="0" indent="0" algn="l" defTabSz="914400">
            <a:lnSpc>
              <a:spcPct val="100000"/>
            </a:lnSpc>
            <a:spcBef>
              <a:spcPct val="0"/>
            </a:spcBef>
            <a:spcAft>
              <a:spcPts val="0"/>
            </a:spcAft>
            <a:buNone/>
          </a:pPr>
          <a:r>
            <a:rPr lang="en-US" sz="850" kern="1200" dirty="0" smtClean="0">
              <a:solidFill>
                <a:schemeClr val="tx2">
                  <a:lumMod val="50000"/>
                </a:schemeClr>
              </a:solidFill>
              <a:latin typeface="Arial"/>
              <a:cs typeface="Arial"/>
            </a:rPr>
            <a:t>3. Phosphorus recovery technologies (e.g. struvite)</a:t>
          </a:r>
          <a:endParaRPr lang="en-US" sz="850" kern="1200" dirty="0">
            <a:solidFill>
              <a:schemeClr val="tx2">
                <a:lumMod val="50000"/>
              </a:schemeClr>
            </a:solidFill>
            <a:latin typeface="Arial"/>
            <a:cs typeface="Arial"/>
          </a:endParaRPr>
        </a:p>
      </dsp:txBody>
      <dsp:txXfrm>
        <a:off x="3965769" y="3208561"/>
        <a:ext cx="2114395" cy="211439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AFEE95-F114-904C-A59D-C2FA055C04AC}">
      <dsp:nvSpPr>
        <dsp:cNvPr id="0" name=""/>
        <dsp:cNvSpPr/>
      </dsp:nvSpPr>
      <dsp:spPr>
        <a:xfrm>
          <a:off x="757208" y="0"/>
          <a:ext cx="6008111" cy="6008111"/>
        </a:xfrm>
        <a:prstGeom prst="diamond">
          <a:avLst/>
        </a:prstGeom>
        <a:solidFill>
          <a:schemeClr val="accent2">
            <a:lumMod val="20000"/>
            <a:lumOff val="80000"/>
          </a:schemeClr>
        </a:solidFill>
        <a:ln w="25400" cap="flat" cmpd="sng" algn="ctr">
          <a:noFill/>
          <a:prstDash val="solid"/>
        </a:ln>
        <a:effectLst/>
      </dsp:spPr>
      <dsp:style>
        <a:lnRef idx="2">
          <a:schemeClr val="accent2">
            <a:shade val="50000"/>
          </a:schemeClr>
        </a:lnRef>
        <a:fillRef idx="1">
          <a:schemeClr val="accent2"/>
        </a:fillRef>
        <a:effectRef idx="0">
          <a:schemeClr val="accent2"/>
        </a:effectRef>
        <a:fontRef idx="minor">
          <a:schemeClr val="lt1"/>
        </a:fontRef>
      </dsp:style>
    </dsp:sp>
    <dsp:sp modelId="{B7243C3C-4991-4A48-AD8C-334260E7B20A}">
      <dsp:nvSpPr>
        <dsp:cNvPr id="0" name=""/>
        <dsp:cNvSpPr/>
      </dsp:nvSpPr>
      <dsp:spPr>
        <a:xfrm>
          <a:off x="1327979" y="570770"/>
          <a:ext cx="2343163" cy="2343163"/>
        </a:xfrm>
        <a:prstGeom prst="roundRect">
          <a:avLst/>
        </a:prstGeom>
        <a:solidFill>
          <a:schemeClr val="accent1">
            <a:lumMod val="40000"/>
            <a:lumOff val="60000"/>
          </a:schemeClr>
        </a:solidFill>
        <a:ln w="25400" cap="flat" cmpd="sng" algn="ctr">
          <a:no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34290" tIns="34290" rIns="34290" bIns="34290" numCol="1" spcCol="1270" anchor="ctr" anchorCtr="0">
          <a:noAutofit/>
        </a:bodyPr>
        <a:lstStyle/>
        <a:p>
          <a:pPr lvl="0" algn="l" defTabSz="377825">
            <a:lnSpc>
              <a:spcPct val="90000"/>
            </a:lnSpc>
            <a:spcBef>
              <a:spcPct val="0"/>
            </a:spcBef>
            <a:spcAft>
              <a:spcPct val="35000"/>
            </a:spcAft>
          </a:pPr>
          <a:r>
            <a:rPr lang="en-US" sz="850" b="1" kern="1200" dirty="0" smtClean="0">
              <a:solidFill>
                <a:schemeClr val="bg2">
                  <a:lumMod val="10000"/>
                </a:schemeClr>
              </a:solidFill>
              <a:latin typeface="Arial"/>
              <a:cs typeface="Arial"/>
            </a:rPr>
            <a:t>1. </a:t>
          </a:r>
          <a:r>
            <a:rPr lang="en-US" sz="850" b="1" kern="1200" dirty="0" smtClean="0">
              <a:solidFill>
                <a:schemeClr val="tx2">
                  <a:lumMod val="50000"/>
                </a:schemeClr>
              </a:solidFill>
              <a:latin typeface="Arial"/>
              <a:cs typeface="Arial"/>
            </a:rPr>
            <a:t>Regulation (always a driver)</a:t>
          </a:r>
          <a:endParaRPr lang="en-GB" sz="850" b="1" kern="1200" dirty="0" smtClean="0">
            <a:solidFill>
              <a:schemeClr val="tx2">
                <a:lumMod val="50000"/>
              </a:schemeClr>
            </a:solidFill>
            <a:latin typeface="Arial"/>
            <a:cs typeface="Arial"/>
          </a:endParaRPr>
        </a:p>
        <a:p>
          <a:pPr lvl="0" algn="l" defTabSz="377825">
            <a:lnSpc>
              <a:spcPct val="90000"/>
            </a:lnSpc>
            <a:spcBef>
              <a:spcPct val="0"/>
            </a:spcBef>
            <a:spcAft>
              <a:spcPct val="35000"/>
            </a:spcAft>
          </a:pPr>
          <a:r>
            <a:rPr lang="en-US" sz="850" kern="1200" dirty="0" smtClean="0">
              <a:solidFill>
                <a:schemeClr val="tx2">
                  <a:lumMod val="50000"/>
                </a:schemeClr>
              </a:solidFill>
              <a:latin typeface="Arial"/>
              <a:cs typeface="Arial"/>
            </a:rPr>
            <a:t>- ZLD may be required through regulation </a:t>
          </a:r>
          <a:endParaRPr lang="en-GB" sz="850" kern="1200" dirty="0" smtClean="0">
            <a:solidFill>
              <a:schemeClr val="tx2">
                <a:lumMod val="50000"/>
              </a:schemeClr>
            </a:solidFill>
            <a:latin typeface="Arial"/>
            <a:cs typeface="Arial"/>
          </a:endParaRPr>
        </a:p>
        <a:p>
          <a:pPr lvl="0" algn="l" defTabSz="377825">
            <a:lnSpc>
              <a:spcPct val="90000"/>
            </a:lnSpc>
            <a:spcBef>
              <a:spcPct val="0"/>
            </a:spcBef>
            <a:spcAft>
              <a:spcPct val="35000"/>
            </a:spcAft>
          </a:pPr>
          <a:r>
            <a:rPr lang="en-US" sz="850" kern="1200" dirty="0" smtClean="0">
              <a:solidFill>
                <a:schemeClr val="tx2">
                  <a:lumMod val="50000"/>
                </a:schemeClr>
              </a:solidFill>
              <a:latin typeface="Arial"/>
              <a:cs typeface="Arial"/>
            </a:rPr>
            <a:t>- ZLD may be more attractive due to regulation – ZLD can be an easier and shorter permitting path</a:t>
          </a:r>
          <a:endParaRPr lang="en-GB" sz="850" kern="1200" dirty="0" smtClean="0">
            <a:solidFill>
              <a:schemeClr val="tx2">
                <a:lumMod val="50000"/>
              </a:schemeClr>
            </a:solidFill>
            <a:latin typeface="Arial"/>
            <a:cs typeface="Arial"/>
          </a:endParaRPr>
        </a:p>
        <a:p>
          <a:pPr lvl="0" algn="l" defTabSz="377825">
            <a:lnSpc>
              <a:spcPct val="90000"/>
            </a:lnSpc>
            <a:spcBef>
              <a:spcPct val="0"/>
            </a:spcBef>
            <a:spcAft>
              <a:spcPct val="35000"/>
            </a:spcAft>
          </a:pPr>
          <a:r>
            <a:rPr lang="en-US" sz="850" b="1" kern="1200" dirty="0" smtClean="0">
              <a:solidFill>
                <a:schemeClr val="tx2">
                  <a:lumMod val="50000"/>
                </a:schemeClr>
              </a:solidFill>
              <a:latin typeface="Arial"/>
              <a:cs typeface="Arial"/>
            </a:rPr>
            <a:t>2</a:t>
          </a:r>
          <a:r>
            <a:rPr lang="en-US" sz="850" kern="1200" dirty="0" smtClean="0">
              <a:solidFill>
                <a:schemeClr val="tx2">
                  <a:lumMod val="50000"/>
                </a:schemeClr>
              </a:solidFill>
              <a:latin typeface="Arial"/>
              <a:cs typeface="Arial"/>
            </a:rPr>
            <a:t>. </a:t>
          </a:r>
          <a:r>
            <a:rPr lang="en-US" sz="850" b="1" kern="1200" dirty="0" smtClean="0">
              <a:solidFill>
                <a:schemeClr val="tx2">
                  <a:lumMod val="50000"/>
                </a:schemeClr>
              </a:solidFill>
              <a:latin typeface="Arial"/>
              <a:cs typeface="Arial"/>
            </a:rPr>
            <a:t>Water scarcity</a:t>
          </a:r>
          <a:endParaRPr lang="en-GB" sz="850" b="1" kern="1200" dirty="0" smtClean="0">
            <a:solidFill>
              <a:schemeClr val="tx2">
                <a:lumMod val="50000"/>
              </a:schemeClr>
            </a:solidFill>
            <a:latin typeface="Arial"/>
            <a:cs typeface="Arial"/>
          </a:endParaRPr>
        </a:p>
        <a:p>
          <a:pPr lvl="0" algn="l" defTabSz="377825">
            <a:lnSpc>
              <a:spcPct val="90000"/>
            </a:lnSpc>
            <a:spcBef>
              <a:spcPct val="0"/>
            </a:spcBef>
            <a:spcAft>
              <a:spcPct val="35000"/>
            </a:spcAft>
          </a:pPr>
          <a:r>
            <a:rPr lang="en-US" sz="850" kern="1200" dirty="0" smtClean="0">
              <a:solidFill>
                <a:schemeClr val="tx2">
                  <a:lumMod val="50000"/>
                </a:schemeClr>
              </a:solidFill>
              <a:latin typeface="Arial"/>
              <a:cs typeface="Arial"/>
            </a:rPr>
            <a:t>- Water reuse is increasingly being considered and implemented</a:t>
          </a:r>
          <a:endParaRPr lang="en-GB" sz="850" kern="1200" dirty="0" smtClean="0">
            <a:solidFill>
              <a:schemeClr val="tx2">
                <a:lumMod val="50000"/>
              </a:schemeClr>
            </a:solidFill>
            <a:latin typeface="Arial"/>
            <a:cs typeface="Arial"/>
          </a:endParaRPr>
        </a:p>
        <a:p>
          <a:pPr lvl="0" algn="l" defTabSz="377825">
            <a:lnSpc>
              <a:spcPct val="90000"/>
            </a:lnSpc>
            <a:spcBef>
              <a:spcPct val="0"/>
            </a:spcBef>
            <a:spcAft>
              <a:spcPct val="35000"/>
            </a:spcAft>
          </a:pPr>
          <a:r>
            <a:rPr lang="en-US" sz="850" kern="1200" dirty="0" smtClean="0">
              <a:solidFill>
                <a:schemeClr val="tx2">
                  <a:lumMod val="50000"/>
                </a:schemeClr>
              </a:solidFill>
              <a:latin typeface="Arial"/>
              <a:cs typeface="Arial"/>
            </a:rPr>
            <a:t>	- Cost benefit is one incentive</a:t>
          </a:r>
          <a:endParaRPr lang="en-GB" sz="850" kern="1200" dirty="0" smtClean="0">
            <a:solidFill>
              <a:schemeClr val="tx2">
                <a:lumMod val="50000"/>
              </a:schemeClr>
            </a:solidFill>
            <a:latin typeface="Arial"/>
            <a:cs typeface="Arial"/>
          </a:endParaRPr>
        </a:p>
        <a:p>
          <a:pPr lvl="0" algn="l" defTabSz="377825">
            <a:lnSpc>
              <a:spcPct val="90000"/>
            </a:lnSpc>
            <a:spcBef>
              <a:spcPct val="0"/>
            </a:spcBef>
            <a:spcAft>
              <a:spcPct val="35000"/>
            </a:spcAft>
          </a:pPr>
          <a:r>
            <a:rPr lang="en-US" sz="850" kern="1200" dirty="0" smtClean="0">
              <a:solidFill>
                <a:schemeClr val="tx2">
                  <a:lumMod val="50000"/>
                </a:schemeClr>
              </a:solidFill>
              <a:latin typeface="Arial"/>
              <a:cs typeface="Arial"/>
            </a:rPr>
            <a:t>	- Achieving positive public 		  perception is another incentive</a:t>
          </a:r>
          <a:endParaRPr lang="en-GB" sz="850" kern="1200" dirty="0" smtClean="0">
            <a:solidFill>
              <a:schemeClr val="tx2">
                <a:lumMod val="50000"/>
              </a:schemeClr>
            </a:solidFill>
            <a:latin typeface="Arial"/>
            <a:cs typeface="Arial"/>
          </a:endParaRPr>
        </a:p>
        <a:p>
          <a:pPr lvl="0" algn="l" defTabSz="377825">
            <a:lnSpc>
              <a:spcPct val="90000"/>
            </a:lnSpc>
            <a:spcBef>
              <a:spcPct val="0"/>
            </a:spcBef>
            <a:spcAft>
              <a:spcPct val="35000"/>
            </a:spcAft>
          </a:pPr>
          <a:r>
            <a:rPr lang="en-US" sz="850" b="1" kern="1200" dirty="0" smtClean="0">
              <a:solidFill>
                <a:schemeClr val="tx2">
                  <a:lumMod val="50000"/>
                </a:schemeClr>
              </a:solidFill>
              <a:latin typeface="Arial"/>
              <a:cs typeface="Arial"/>
            </a:rPr>
            <a:t>3. Isolated situations where ZLD is the only possible alternative</a:t>
          </a:r>
          <a:endParaRPr lang="en-GB" sz="850" b="1" kern="1200" dirty="0" smtClean="0">
            <a:solidFill>
              <a:schemeClr val="tx2">
                <a:lumMod val="50000"/>
              </a:schemeClr>
            </a:solidFill>
            <a:latin typeface="Arial"/>
            <a:cs typeface="Arial"/>
          </a:endParaRPr>
        </a:p>
        <a:p>
          <a:pPr lvl="0" algn="l" defTabSz="377825">
            <a:lnSpc>
              <a:spcPct val="90000"/>
            </a:lnSpc>
            <a:spcBef>
              <a:spcPct val="0"/>
            </a:spcBef>
            <a:spcAft>
              <a:spcPct val="35000"/>
            </a:spcAft>
          </a:pPr>
          <a:r>
            <a:rPr lang="en-US" sz="850" kern="1200" dirty="0" smtClean="0">
              <a:solidFill>
                <a:schemeClr val="tx2">
                  <a:lumMod val="50000"/>
                </a:schemeClr>
              </a:solidFill>
              <a:latin typeface="Arial"/>
              <a:cs typeface="Arial"/>
            </a:rPr>
            <a:t>- Forced by regulation and/or limited options due to location</a:t>
          </a:r>
          <a:endParaRPr lang="en-US" sz="850" kern="1200" dirty="0">
            <a:solidFill>
              <a:schemeClr val="tx2">
                <a:lumMod val="50000"/>
              </a:schemeClr>
            </a:solidFill>
            <a:latin typeface="Arial"/>
            <a:cs typeface="Arial"/>
          </a:endParaRPr>
        </a:p>
      </dsp:txBody>
      <dsp:txXfrm>
        <a:off x="1442363" y="685154"/>
        <a:ext cx="2114395" cy="2114395"/>
      </dsp:txXfrm>
    </dsp:sp>
    <dsp:sp modelId="{8A037448-43F9-EE4C-BD1C-816EFC1C39E3}">
      <dsp:nvSpPr>
        <dsp:cNvPr id="0" name=""/>
        <dsp:cNvSpPr/>
      </dsp:nvSpPr>
      <dsp:spPr>
        <a:xfrm>
          <a:off x="3851385" y="570770"/>
          <a:ext cx="2343163" cy="2343163"/>
        </a:xfrm>
        <a:prstGeom prst="roundRect">
          <a:avLst/>
        </a:prstGeom>
        <a:solidFill>
          <a:schemeClr val="accent1">
            <a:lumMod val="40000"/>
            <a:lumOff val="60000"/>
          </a:schemeClr>
        </a:solidFill>
        <a:ln w="25400" cap="flat" cmpd="sng" algn="ctr">
          <a:no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34290" tIns="34290" rIns="34290" bIns="34290" numCol="1" spcCol="1270" anchor="ctr" anchorCtr="0">
          <a:noAutofit/>
        </a:bodyPr>
        <a:lstStyle/>
        <a:p>
          <a:pPr lvl="0" algn="l" defTabSz="400050">
            <a:lnSpc>
              <a:spcPct val="90000"/>
            </a:lnSpc>
            <a:spcBef>
              <a:spcPct val="0"/>
            </a:spcBef>
            <a:spcAft>
              <a:spcPct val="35000"/>
            </a:spcAft>
          </a:pPr>
          <a:r>
            <a:rPr lang="en-US" sz="900" kern="1200" dirty="0" smtClean="0">
              <a:solidFill>
                <a:schemeClr val="tx2">
                  <a:lumMod val="50000"/>
                </a:schemeClr>
              </a:solidFill>
              <a:latin typeface="Arial"/>
              <a:cs typeface="Arial"/>
            </a:rPr>
            <a:t>1. (Real - for implementation) High profit industries can afford the high costs of ZLD </a:t>
          </a:r>
          <a:endParaRPr lang="en-GB" sz="900" kern="1200" dirty="0" smtClean="0">
            <a:solidFill>
              <a:schemeClr val="tx2">
                <a:lumMod val="50000"/>
              </a:schemeClr>
            </a:solidFill>
            <a:latin typeface="Arial"/>
            <a:cs typeface="Arial"/>
          </a:endParaRPr>
        </a:p>
        <a:p>
          <a:pPr lvl="0" algn="l" defTabSz="400050">
            <a:lnSpc>
              <a:spcPct val="90000"/>
            </a:lnSpc>
            <a:spcBef>
              <a:spcPct val="0"/>
            </a:spcBef>
            <a:spcAft>
              <a:spcPct val="35000"/>
            </a:spcAft>
          </a:pPr>
          <a:r>
            <a:rPr lang="en-US" sz="900" kern="1200" dirty="0" smtClean="0">
              <a:solidFill>
                <a:schemeClr val="tx2">
                  <a:lumMod val="50000"/>
                </a:schemeClr>
              </a:solidFill>
              <a:latin typeface="Arial"/>
              <a:cs typeface="Arial"/>
            </a:rPr>
            <a:t>2. (Real – for cost reduction) modular design, direct contact heat transfer, one-step evaporation/crystallization, higher recovery initial RO or EDR</a:t>
          </a:r>
          <a:endParaRPr lang="en-GB" sz="900" kern="1200" dirty="0" smtClean="0">
            <a:solidFill>
              <a:schemeClr val="tx2">
                <a:lumMod val="50000"/>
              </a:schemeClr>
            </a:solidFill>
            <a:latin typeface="Arial"/>
            <a:cs typeface="Arial"/>
          </a:endParaRPr>
        </a:p>
        <a:p>
          <a:pPr lvl="0" algn="l" defTabSz="400050">
            <a:lnSpc>
              <a:spcPct val="90000"/>
            </a:lnSpc>
            <a:spcBef>
              <a:spcPct val="0"/>
            </a:spcBef>
            <a:spcAft>
              <a:spcPct val="35000"/>
            </a:spcAft>
          </a:pPr>
          <a:r>
            <a:rPr lang="en-US" sz="900" kern="1200" dirty="0" smtClean="0">
              <a:solidFill>
                <a:schemeClr val="tx2">
                  <a:lumMod val="50000"/>
                </a:schemeClr>
              </a:solidFill>
              <a:latin typeface="Arial"/>
              <a:cs typeface="Arial"/>
            </a:rPr>
            <a:t>3. (Perceived - for companies pursuing a marketplace) The promise of new and expanding markets </a:t>
          </a:r>
          <a:endParaRPr lang="en-GB" sz="900" kern="1200" dirty="0" smtClean="0">
            <a:solidFill>
              <a:schemeClr val="tx2">
                <a:lumMod val="50000"/>
              </a:schemeClr>
            </a:solidFill>
            <a:latin typeface="Arial"/>
            <a:cs typeface="Arial"/>
          </a:endParaRPr>
        </a:p>
        <a:p>
          <a:pPr lvl="0" algn="l" defTabSz="400050">
            <a:lnSpc>
              <a:spcPct val="90000"/>
            </a:lnSpc>
            <a:spcBef>
              <a:spcPct val="0"/>
            </a:spcBef>
            <a:spcAft>
              <a:spcPct val="35000"/>
            </a:spcAft>
          </a:pPr>
          <a:r>
            <a:rPr lang="en-US" sz="900" kern="1200" dirty="0" smtClean="0">
              <a:solidFill>
                <a:schemeClr val="tx2">
                  <a:lumMod val="50000"/>
                </a:schemeClr>
              </a:solidFill>
              <a:latin typeface="Arial"/>
              <a:cs typeface="Arial"/>
            </a:rPr>
            <a:t>4. (Perceived - for companies pursuing a marketplace) The potential for cost reduction and realizing a competitive edge relative to conventional systems</a:t>
          </a:r>
          <a:endParaRPr lang="en-US" sz="900" kern="1200" dirty="0">
            <a:solidFill>
              <a:schemeClr val="tx2">
                <a:lumMod val="50000"/>
              </a:schemeClr>
            </a:solidFill>
            <a:latin typeface="Arial"/>
            <a:cs typeface="Arial"/>
          </a:endParaRPr>
        </a:p>
      </dsp:txBody>
      <dsp:txXfrm>
        <a:off x="3965769" y="685154"/>
        <a:ext cx="2114395" cy="2114395"/>
      </dsp:txXfrm>
    </dsp:sp>
    <dsp:sp modelId="{4FAB5981-72C8-E247-A2C3-0B2FA56F8FFD}">
      <dsp:nvSpPr>
        <dsp:cNvPr id="0" name=""/>
        <dsp:cNvSpPr/>
      </dsp:nvSpPr>
      <dsp:spPr>
        <a:xfrm>
          <a:off x="1327979" y="3094177"/>
          <a:ext cx="2343163" cy="2343163"/>
        </a:xfrm>
        <a:prstGeom prst="roundRect">
          <a:avLst/>
        </a:prstGeom>
        <a:solidFill>
          <a:schemeClr val="accent1">
            <a:lumMod val="40000"/>
            <a:lumOff val="60000"/>
          </a:schemeClr>
        </a:solidFill>
        <a:ln w="25400" cap="flat" cmpd="sng" algn="ctr">
          <a:no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34290" tIns="34290" rIns="34290" bIns="34290" numCol="1" spcCol="1270" anchor="ctr" anchorCtr="0">
          <a:noAutofit/>
        </a:bodyPr>
        <a:lstStyle/>
        <a:p>
          <a:pPr lvl="0" algn="l" defTabSz="400050">
            <a:lnSpc>
              <a:spcPct val="90000"/>
            </a:lnSpc>
            <a:spcBef>
              <a:spcPct val="0"/>
            </a:spcBef>
            <a:spcAft>
              <a:spcPct val="35000"/>
            </a:spcAft>
          </a:pPr>
          <a:r>
            <a:rPr lang="en-GB" sz="900" b="1" kern="1200" dirty="0" smtClean="0">
              <a:solidFill>
                <a:schemeClr val="bg2">
                  <a:lumMod val="10000"/>
                </a:schemeClr>
              </a:solidFill>
              <a:latin typeface="Arial"/>
              <a:cs typeface="Arial"/>
            </a:rPr>
            <a:t>1. </a:t>
          </a:r>
          <a:r>
            <a:rPr lang="en-US" sz="900" b="1" kern="1200" dirty="0" smtClean="0">
              <a:solidFill>
                <a:schemeClr val="tx2">
                  <a:lumMod val="50000"/>
                </a:schemeClr>
              </a:solidFill>
              <a:latin typeface="Arial"/>
              <a:cs typeface="Arial"/>
            </a:rPr>
            <a:t>High cost</a:t>
          </a:r>
        </a:p>
        <a:p>
          <a:pPr lvl="0" algn="l" defTabSz="400050">
            <a:lnSpc>
              <a:spcPct val="90000"/>
            </a:lnSpc>
            <a:spcBef>
              <a:spcPct val="0"/>
            </a:spcBef>
            <a:spcAft>
              <a:spcPct val="35000"/>
            </a:spcAft>
          </a:pPr>
          <a:endParaRPr lang="en-GB" sz="900" kern="1200" dirty="0" smtClean="0">
            <a:solidFill>
              <a:schemeClr val="tx2">
                <a:lumMod val="50000"/>
              </a:schemeClr>
            </a:solidFill>
            <a:latin typeface="Arial"/>
            <a:cs typeface="Arial"/>
          </a:endParaRPr>
        </a:p>
        <a:p>
          <a:pPr lvl="0" algn="l" defTabSz="400050">
            <a:lnSpc>
              <a:spcPct val="90000"/>
            </a:lnSpc>
            <a:spcBef>
              <a:spcPct val="0"/>
            </a:spcBef>
            <a:spcAft>
              <a:spcPct val="35000"/>
            </a:spcAft>
          </a:pPr>
          <a:r>
            <a:rPr lang="en-US" sz="900" b="1" kern="1200" dirty="0" smtClean="0">
              <a:solidFill>
                <a:schemeClr val="tx2">
                  <a:lumMod val="50000"/>
                </a:schemeClr>
              </a:solidFill>
              <a:latin typeface="Arial"/>
              <a:cs typeface="Arial"/>
            </a:rPr>
            <a:t>2. Industry inertia </a:t>
          </a:r>
          <a:r>
            <a:rPr lang="en-US" sz="900" kern="1200" dirty="0" smtClean="0">
              <a:solidFill>
                <a:schemeClr val="tx2">
                  <a:lumMod val="50000"/>
                </a:schemeClr>
              </a:solidFill>
              <a:latin typeface="Arial"/>
              <a:cs typeface="Arial"/>
            </a:rPr>
            <a:t>(reluctance to implement alternatives with limited track record)</a:t>
          </a:r>
        </a:p>
        <a:p>
          <a:pPr lvl="0" algn="l" defTabSz="400050">
            <a:lnSpc>
              <a:spcPct val="90000"/>
            </a:lnSpc>
            <a:spcBef>
              <a:spcPct val="0"/>
            </a:spcBef>
            <a:spcAft>
              <a:spcPct val="35000"/>
            </a:spcAft>
          </a:pPr>
          <a:endParaRPr lang="en-GB" sz="900" kern="1200" dirty="0" smtClean="0">
            <a:solidFill>
              <a:schemeClr val="tx2">
                <a:lumMod val="50000"/>
              </a:schemeClr>
            </a:solidFill>
            <a:latin typeface="Arial"/>
            <a:cs typeface="Arial"/>
          </a:endParaRPr>
        </a:p>
        <a:p>
          <a:pPr lvl="0" algn="l" defTabSz="400050">
            <a:lnSpc>
              <a:spcPct val="90000"/>
            </a:lnSpc>
            <a:spcBef>
              <a:spcPct val="0"/>
            </a:spcBef>
            <a:spcAft>
              <a:spcPct val="35000"/>
            </a:spcAft>
          </a:pPr>
          <a:r>
            <a:rPr lang="en-US" sz="900" b="1" kern="1200" dirty="0" smtClean="0">
              <a:solidFill>
                <a:schemeClr val="tx2">
                  <a:lumMod val="50000"/>
                </a:schemeClr>
              </a:solidFill>
              <a:latin typeface="Arial"/>
              <a:cs typeface="Arial"/>
            </a:rPr>
            <a:t>3. Challenge </a:t>
          </a:r>
          <a:r>
            <a:rPr lang="en-US" sz="900" kern="1200" dirty="0" smtClean="0">
              <a:solidFill>
                <a:schemeClr val="tx2">
                  <a:lumMod val="50000"/>
                </a:schemeClr>
              </a:solidFill>
              <a:latin typeface="Arial"/>
              <a:cs typeface="Arial"/>
            </a:rPr>
            <a:t>for new companies to provide treatment solutions rather than just a new single technology</a:t>
          </a:r>
          <a:endParaRPr lang="en-US" sz="900" kern="1200" dirty="0">
            <a:solidFill>
              <a:schemeClr val="tx2">
                <a:lumMod val="50000"/>
              </a:schemeClr>
            </a:solidFill>
            <a:latin typeface="Arial"/>
            <a:cs typeface="Arial"/>
          </a:endParaRPr>
        </a:p>
      </dsp:txBody>
      <dsp:txXfrm>
        <a:off x="1442363" y="3208561"/>
        <a:ext cx="2114395" cy="2114395"/>
      </dsp:txXfrm>
    </dsp:sp>
    <dsp:sp modelId="{CB553763-0D3D-2B4D-B1C4-E4F28B3FB320}">
      <dsp:nvSpPr>
        <dsp:cNvPr id="0" name=""/>
        <dsp:cNvSpPr/>
      </dsp:nvSpPr>
      <dsp:spPr>
        <a:xfrm>
          <a:off x="3851385" y="3094177"/>
          <a:ext cx="2343163" cy="2343163"/>
        </a:xfrm>
        <a:prstGeom prst="roundRect">
          <a:avLst/>
        </a:prstGeom>
        <a:solidFill>
          <a:schemeClr val="accent1">
            <a:lumMod val="40000"/>
            <a:lumOff val="60000"/>
          </a:schemeClr>
        </a:solidFill>
        <a:ln w="25400" cap="flat" cmpd="sng" algn="ctr">
          <a:no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34290" tIns="34290" rIns="34290" bIns="34290" numCol="1" spcCol="1270" anchor="ctr"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en-US" sz="900" kern="1200" dirty="0" smtClean="0">
              <a:solidFill>
                <a:schemeClr val="tx2">
                  <a:lumMod val="50000"/>
                </a:schemeClr>
              </a:solidFill>
              <a:latin typeface="Arial"/>
              <a:cs typeface="Arial"/>
            </a:rPr>
            <a:t>1. High pressure and high recovery RO (and ED-based and ED-RO) systems</a:t>
          </a:r>
        </a:p>
        <a:p>
          <a:pPr marL="0" marR="0" lvl="0" indent="0" algn="l" defTabSz="914400" eaLnBrk="1" fontAlgn="auto" latinLnBrk="0" hangingPunct="1">
            <a:lnSpc>
              <a:spcPct val="100000"/>
            </a:lnSpc>
            <a:spcBef>
              <a:spcPct val="0"/>
            </a:spcBef>
            <a:spcAft>
              <a:spcPts val="0"/>
            </a:spcAft>
            <a:buClrTx/>
            <a:buSzTx/>
            <a:buFontTx/>
            <a:buNone/>
            <a:tabLst/>
            <a:defRPr/>
          </a:pPr>
          <a:endParaRPr lang="en-GB" sz="900" kern="1200" dirty="0" smtClean="0">
            <a:solidFill>
              <a:schemeClr val="tx2">
                <a:lumMod val="50000"/>
              </a:schemeClr>
            </a:solidFill>
            <a:latin typeface="Arial"/>
            <a:cs typeface="Arial"/>
          </a:endParaRPr>
        </a:p>
        <a:p>
          <a:pPr marL="0" lvl="0" indent="0" algn="l" defTabSz="914400">
            <a:lnSpc>
              <a:spcPct val="100000"/>
            </a:lnSpc>
            <a:spcBef>
              <a:spcPct val="0"/>
            </a:spcBef>
            <a:spcAft>
              <a:spcPts val="0"/>
            </a:spcAft>
            <a:buNone/>
          </a:pPr>
          <a:r>
            <a:rPr lang="en-US" sz="900" kern="1200" dirty="0" smtClean="0">
              <a:solidFill>
                <a:schemeClr val="tx2">
                  <a:lumMod val="50000"/>
                </a:schemeClr>
              </a:solidFill>
              <a:latin typeface="Arial"/>
              <a:cs typeface="Arial"/>
            </a:rPr>
            <a:t>2. Single step evaporator crystallization systems</a:t>
          </a:r>
        </a:p>
        <a:p>
          <a:pPr marL="0" lvl="0" indent="0" algn="l" defTabSz="914400">
            <a:lnSpc>
              <a:spcPct val="100000"/>
            </a:lnSpc>
            <a:spcBef>
              <a:spcPct val="0"/>
            </a:spcBef>
            <a:spcAft>
              <a:spcPts val="0"/>
            </a:spcAft>
            <a:buNone/>
          </a:pPr>
          <a:endParaRPr lang="en-GB" sz="900" kern="1200" dirty="0" smtClean="0">
            <a:solidFill>
              <a:schemeClr val="tx2">
                <a:lumMod val="50000"/>
              </a:schemeClr>
            </a:solidFill>
            <a:latin typeface="Arial"/>
            <a:cs typeface="Arial"/>
          </a:endParaRPr>
        </a:p>
        <a:p>
          <a:pPr marL="0" lvl="0" indent="0" algn="l" defTabSz="914400">
            <a:lnSpc>
              <a:spcPct val="100000"/>
            </a:lnSpc>
            <a:spcBef>
              <a:spcPct val="0"/>
            </a:spcBef>
            <a:spcAft>
              <a:spcPts val="0"/>
            </a:spcAft>
            <a:buNone/>
          </a:pPr>
          <a:r>
            <a:rPr lang="en-US" sz="900" kern="1200" dirty="0" smtClean="0">
              <a:solidFill>
                <a:schemeClr val="tx2">
                  <a:lumMod val="50000"/>
                </a:schemeClr>
              </a:solidFill>
              <a:latin typeface="Arial"/>
              <a:cs typeface="Arial"/>
            </a:rPr>
            <a:t>3. Companies offering full treatment solutions not just a technology step</a:t>
          </a:r>
          <a:endParaRPr lang="en-US" sz="900" kern="1200" dirty="0">
            <a:solidFill>
              <a:schemeClr val="tx2">
                <a:lumMod val="50000"/>
              </a:schemeClr>
            </a:solidFill>
            <a:latin typeface="Arial"/>
            <a:cs typeface="Arial"/>
          </a:endParaRPr>
        </a:p>
      </dsp:txBody>
      <dsp:txXfrm>
        <a:off x="3965769" y="3208561"/>
        <a:ext cx="2114395" cy="211439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AFEE95-F114-904C-A59D-C2FA055C04AC}">
      <dsp:nvSpPr>
        <dsp:cNvPr id="0" name=""/>
        <dsp:cNvSpPr/>
      </dsp:nvSpPr>
      <dsp:spPr>
        <a:xfrm>
          <a:off x="757208" y="0"/>
          <a:ext cx="6008111" cy="6008111"/>
        </a:xfrm>
        <a:prstGeom prst="diamond">
          <a:avLst/>
        </a:prstGeom>
        <a:solidFill>
          <a:schemeClr val="accent2">
            <a:lumMod val="20000"/>
            <a:lumOff val="80000"/>
          </a:schemeClr>
        </a:solidFill>
        <a:ln w="25400" cap="flat" cmpd="sng" algn="ctr">
          <a:noFill/>
          <a:prstDash val="solid"/>
        </a:ln>
        <a:effectLst/>
      </dsp:spPr>
      <dsp:style>
        <a:lnRef idx="2">
          <a:schemeClr val="accent2">
            <a:shade val="50000"/>
          </a:schemeClr>
        </a:lnRef>
        <a:fillRef idx="1">
          <a:schemeClr val="accent2"/>
        </a:fillRef>
        <a:effectRef idx="0">
          <a:schemeClr val="accent2"/>
        </a:effectRef>
        <a:fontRef idx="minor">
          <a:schemeClr val="lt1"/>
        </a:fontRef>
      </dsp:style>
    </dsp:sp>
    <dsp:sp modelId="{B7243C3C-4991-4A48-AD8C-334260E7B20A}">
      <dsp:nvSpPr>
        <dsp:cNvPr id="0" name=""/>
        <dsp:cNvSpPr/>
      </dsp:nvSpPr>
      <dsp:spPr>
        <a:xfrm>
          <a:off x="1327979" y="570770"/>
          <a:ext cx="2343163" cy="2343163"/>
        </a:xfrm>
        <a:prstGeom prst="roundRect">
          <a:avLst/>
        </a:prstGeom>
        <a:solidFill>
          <a:schemeClr val="accent1">
            <a:lumMod val="40000"/>
            <a:lumOff val="60000"/>
          </a:schemeClr>
        </a:solidFill>
        <a:ln w="25400" cap="flat" cmpd="sng" algn="ctr">
          <a:no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34290" tIns="34290" rIns="34290" bIns="34290" numCol="1" spcCol="1270" anchor="ctr" anchorCtr="0">
          <a:noAutofit/>
        </a:bodyPr>
        <a:lstStyle/>
        <a:p>
          <a:pPr lvl="0" algn="l" defTabSz="377825">
            <a:lnSpc>
              <a:spcPct val="100000"/>
            </a:lnSpc>
            <a:spcBef>
              <a:spcPct val="0"/>
            </a:spcBef>
            <a:spcAft>
              <a:spcPct val="35000"/>
            </a:spcAft>
          </a:pPr>
          <a:r>
            <a:rPr lang="en-US" sz="850" kern="1200" dirty="0" smtClean="0">
              <a:solidFill>
                <a:schemeClr val="tx2">
                  <a:lumMod val="50000"/>
                </a:schemeClr>
              </a:solidFill>
              <a:latin typeface="Arial"/>
              <a:cs typeface="Arial"/>
            </a:rPr>
            <a:t>1. Lack of available municipal infrastructure</a:t>
          </a:r>
          <a:endParaRPr lang="en-GB" sz="850" kern="1200" dirty="0" smtClean="0">
            <a:solidFill>
              <a:schemeClr val="tx2">
                <a:lumMod val="50000"/>
              </a:schemeClr>
            </a:solidFill>
            <a:latin typeface="Arial"/>
            <a:cs typeface="Arial"/>
          </a:endParaRPr>
        </a:p>
        <a:p>
          <a:pPr lvl="0" algn="l" defTabSz="377825">
            <a:lnSpc>
              <a:spcPct val="100000"/>
            </a:lnSpc>
            <a:spcBef>
              <a:spcPct val="0"/>
            </a:spcBef>
            <a:spcAft>
              <a:spcPct val="35000"/>
            </a:spcAft>
          </a:pPr>
          <a:r>
            <a:rPr lang="en-US" sz="850" kern="1200" dirty="0" smtClean="0">
              <a:solidFill>
                <a:schemeClr val="tx2">
                  <a:lumMod val="50000"/>
                </a:schemeClr>
              </a:solidFill>
              <a:latin typeface="Arial"/>
              <a:cs typeface="Arial"/>
            </a:rPr>
            <a:t>2. Water scarcity limiting availability of permission to take water</a:t>
          </a:r>
          <a:endParaRPr lang="en-GB" sz="850" kern="1200" dirty="0" smtClean="0">
            <a:solidFill>
              <a:schemeClr val="tx2">
                <a:lumMod val="50000"/>
              </a:schemeClr>
            </a:solidFill>
            <a:latin typeface="Arial"/>
            <a:cs typeface="Arial"/>
          </a:endParaRPr>
        </a:p>
        <a:p>
          <a:pPr lvl="0" algn="l" defTabSz="377825">
            <a:lnSpc>
              <a:spcPct val="100000"/>
            </a:lnSpc>
            <a:spcBef>
              <a:spcPct val="0"/>
            </a:spcBef>
            <a:spcAft>
              <a:spcPct val="35000"/>
            </a:spcAft>
          </a:pPr>
          <a:r>
            <a:rPr lang="en-US" sz="850" kern="1200" dirty="0" smtClean="0">
              <a:solidFill>
                <a:schemeClr val="tx2">
                  <a:lumMod val="50000"/>
                </a:schemeClr>
              </a:solidFill>
              <a:latin typeface="Arial"/>
              <a:cs typeface="Arial"/>
            </a:rPr>
            <a:t>3. Desire to recover resources (nutrients, metals, energy, water, etc.) from wastewater</a:t>
          </a:r>
          <a:endParaRPr lang="en-GB" sz="850" kern="1200" dirty="0" smtClean="0">
            <a:solidFill>
              <a:schemeClr val="tx2">
                <a:lumMod val="50000"/>
              </a:schemeClr>
            </a:solidFill>
            <a:latin typeface="Arial"/>
            <a:cs typeface="Arial"/>
          </a:endParaRPr>
        </a:p>
        <a:p>
          <a:pPr lvl="0" algn="l" defTabSz="377825">
            <a:lnSpc>
              <a:spcPct val="100000"/>
            </a:lnSpc>
            <a:spcBef>
              <a:spcPct val="0"/>
            </a:spcBef>
            <a:spcAft>
              <a:spcPct val="35000"/>
            </a:spcAft>
          </a:pPr>
          <a:r>
            <a:rPr lang="en-US" sz="850" kern="1200" dirty="0" smtClean="0">
              <a:solidFill>
                <a:schemeClr val="tx2">
                  <a:lumMod val="50000"/>
                </a:schemeClr>
              </a:solidFill>
              <a:latin typeface="Arial"/>
              <a:cs typeface="Arial"/>
            </a:rPr>
            <a:t>4. Physical and financial hurdles to rehabilitating ageing water/wastewater infrastructure</a:t>
          </a:r>
          <a:endParaRPr lang="en-GB" sz="850" kern="1200" dirty="0" smtClean="0">
            <a:solidFill>
              <a:schemeClr val="tx2">
                <a:lumMod val="50000"/>
              </a:schemeClr>
            </a:solidFill>
            <a:latin typeface="Arial"/>
            <a:cs typeface="Arial"/>
          </a:endParaRPr>
        </a:p>
        <a:p>
          <a:pPr lvl="0" algn="l" defTabSz="377825">
            <a:lnSpc>
              <a:spcPct val="100000"/>
            </a:lnSpc>
            <a:spcBef>
              <a:spcPct val="0"/>
            </a:spcBef>
            <a:spcAft>
              <a:spcPct val="35000"/>
            </a:spcAft>
          </a:pPr>
          <a:r>
            <a:rPr lang="en-US" sz="850" kern="1200" dirty="0" smtClean="0">
              <a:solidFill>
                <a:schemeClr val="tx2">
                  <a:lumMod val="50000"/>
                </a:schemeClr>
              </a:solidFill>
              <a:latin typeface="Arial"/>
              <a:cs typeface="Arial"/>
            </a:rPr>
            <a:t>5. Emerging economies leap-frogging 20</a:t>
          </a:r>
          <a:r>
            <a:rPr lang="en-US" sz="850" kern="1200" baseline="30000" dirty="0" smtClean="0">
              <a:solidFill>
                <a:schemeClr val="tx2">
                  <a:lumMod val="50000"/>
                </a:schemeClr>
              </a:solidFill>
              <a:latin typeface="Arial"/>
              <a:cs typeface="Arial"/>
            </a:rPr>
            <a:t>th</a:t>
          </a:r>
          <a:r>
            <a:rPr lang="en-US" sz="850" kern="1200" dirty="0" smtClean="0">
              <a:solidFill>
                <a:schemeClr val="tx2">
                  <a:lumMod val="50000"/>
                </a:schemeClr>
              </a:solidFill>
              <a:latin typeface="Arial"/>
              <a:cs typeface="Arial"/>
            </a:rPr>
            <a:t> Century solutions</a:t>
          </a:r>
          <a:endParaRPr lang="en-GB" sz="850" kern="1200" dirty="0" smtClean="0">
            <a:solidFill>
              <a:schemeClr val="tx2">
                <a:lumMod val="50000"/>
              </a:schemeClr>
            </a:solidFill>
            <a:latin typeface="Arial"/>
            <a:cs typeface="Arial"/>
          </a:endParaRPr>
        </a:p>
        <a:p>
          <a:pPr lvl="0" algn="l" defTabSz="377825">
            <a:lnSpc>
              <a:spcPct val="100000"/>
            </a:lnSpc>
            <a:spcBef>
              <a:spcPct val="0"/>
            </a:spcBef>
            <a:spcAft>
              <a:spcPct val="35000"/>
            </a:spcAft>
          </a:pPr>
          <a:r>
            <a:rPr lang="en-US" sz="850" kern="1200" dirty="0" smtClean="0">
              <a:solidFill>
                <a:schemeClr val="tx2">
                  <a:lumMod val="50000"/>
                </a:schemeClr>
              </a:solidFill>
              <a:latin typeface="Arial"/>
              <a:cs typeface="Arial"/>
            </a:rPr>
            <a:t>6. Need to pre-treat industrial wastewater for either resource recovery or to satisfy discharge regulations </a:t>
          </a:r>
          <a:endParaRPr lang="en-US" sz="850" kern="1200" dirty="0">
            <a:solidFill>
              <a:schemeClr val="tx2">
                <a:lumMod val="50000"/>
              </a:schemeClr>
            </a:solidFill>
            <a:latin typeface="Arial"/>
            <a:cs typeface="Arial"/>
          </a:endParaRPr>
        </a:p>
      </dsp:txBody>
      <dsp:txXfrm>
        <a:off x="1442363" y="685154"/>
        <a:ext cx="2114395" cy="2114395"/>
      </dsp:txXfrm>
    </dsp:sp>
    <dsp:sp modelId="{8A037448-43F9-EE4C-BD1C-816EFC1C39E3}">
      <dsp:nvSpPr>
        <dsp:cNvPr id="0" name=""/>
        <dsp:cNvSpPr/>
      </dsp:nvSpPr>
      <dsp:spPr>
        <a:xfrm>
          <a:off x="3851385" y="570770"/>
          <a:ext cx="2343163" cy="2343163"/>
        </a:xfrm>
        <a:prstGeom prst="roundRect">
          <a:avLst/>
        </a:prstGeom>
        <a:solidFill>
          <a:schemeClr val="accent1">
            <a:lumMod val="40000"/>
            <a:lumOff val="60000"/>
          </a:schemeClr>
        </a:solidFill>
        <a:ln w="25400" cap="flat" cmpd="sng" algn="ctr">
          <a:no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34290" tIns="34290" rIns="34290" bIns="34290" numCol="1" spcCol="1270" anchor="ctr" anchorCtr="0">
          <a:noAutofit/>
        </a:bodyPr>
        <a:lstStyle/>
        <a:p>
          <a:pPr lvl="0" algn="l" defTabSz="377825">
            <a:lnSpc>
              <a:spcPct val="100000"/>
            </a:lnSpc>
            <a:spcBef>
              <a:spcPct val="0"/>
            </a:spcBef>
            <a:spcAft>
              <a:spcPct val="35000"/>
            </a:spcAft>
          </a:pPr>
          <a:r>
            <a:rPr lang="en-US" sz="850" kern="1200" dirty="0" smtClean="0">
              <a:solidFill>
                <a:schemeClr val="tx2">
                  <a:lumMod val="50000"/>
                </a:schemeClr>
              </a:solidFill>
              <a:latin typeface="Arial"/>
              <a:cs typeface="Arial"/>
            </a:rPr>
            <a:t>1. Availability of reliable, robust and affordable technologies to achieve safe, cost-effective on-site treatment</a:t>
          </a:r>
          <a:endParaRPr lang="en-GB" sz="850" kern="1200" dirty="0" smtClean="0">
            <a:solidFill>
              <a:schemeClr val="tx2">
                <a:lumMod val="50000"/>
              </a:schemeClr>
            </a:solidFill>
            <a:latin typeface="Arial"/>
            <a:cs typeface="Arial"/>
          </a:endParaRPr>
        </a:p>
        <a:p>
          <a:pPr lvl="0" algn="l" defTabSz="377825">
            <a:lnSpc>
              <a:spcPct val="100000"/>
            </a:lnSpc>
            <a:spcBef>
              <a:spcPct val="0"/>
            </a:spcBef>
            <a:spcAft>
              <a:spcPct val="35000"/>
            </a:spcAft>
          </a:pPr>
          <a:r>
            <a:rPr lang="en-US" sz="850" kern="1200" dirty="0" smtClean="0">
              <a:solidFill>
                <a:schemeClr val="tx2">
                  <a:lumMod val="50000"/>
                </a:schemeClr>
              </a:solidFill>
              <a:latin typeface="Arial"/>
              <a:cs typeface="Arial"/>
            </a:rPr>
            <a:t>2. Removing the mystery around “advanced” technologies such as MBR, electro-coagulation, advanced oxidation, etc.</a:t>
          </a:r>
          <a:endParaRPr lang="en-GB" sz="850" kern="1200" dirty="0" smtClean="0">
            <a:solidFill>
              <a:schemeClr val="tx2">
                <a:lumMod val="50000"/>
              </a:schemeClr>
            </a:solidFill>
            <a:latin typeface="Arial"/>
            <a:cs typeface="Arial"/>
          </a:endParaRPr>
        </a:p>
        <a:p>
          <a:pPr lvl="0" algn="l" defTabSz="377825">
            <a:lnSpc>
              <a:spcPct val="100000"/>
            </a:lnSpc>
            <a:spcBef>
              <a:spcPct val="0"/>
            </a:spcBef>
            <a:spcAft>
              <a:spcPct val="35000"/>
            </a:spcAft>
          </a:pPr>
          <a:r>
            <a:rPr lang="en-US" sz="850" kern="1200" dirty="0" smtClean="0">
              <a:solidFill>
                <a:schemeClr val="tx2">
                  <a:lumMod val="50000"/>
                </a:schemeClr>
              </a:solidFill>
              <a:latin typeface="Arial"/>
              <a:cs typeface="Arial"/>
            </a:rPr>
            <a:t>3. Externally-financed (lease, rental) options</a:t>
          </a:r>
          <a:endParaRPr lang="en-GB" sz="850" kern="1200" dirty="0" smtClean="0">
            <a:solidFill>
              <a:schemeClr val="tx2">
                <a:lumMod val="50000"/>
              </a:schemeClr>
            </a:solidFill>
            <a:latin typeface="Arial"/>
            <a:cs typeface="Arial"/>
          </a:endParaRPr>
        </a:p>
        <a:p>
          <a:pPr lvl="0" algn="l" defTabSz="377825">
            <a:lnSpc>
              <a:spcPct val="100000"/>
            </a:lnSpc>
            <a:spcBef>
              <a:spcPct val="0"/>
            </a:spcBef>
            <a:spcAft>
              <a:spcPct val="35000"/>
            </a:spcAft>
          </a:pPr>
          <a:r>
            <a:rPr lang="en-US" sz="850" kern="1200" dirty="0" smtClean="0">
              <a:solidFill>
                <a:schemeClr val="tx2">
                  <a:lumMod val="50000"/>
                </a:schemeClr>
              </a:solidFill>
              <a:latin typeface="Arial"/>
              <a:cs typeface="Arial"/>
            </a:rPr>
            <a:t>4. Plug ‘n Play Modular Systems</a:t>
          </a:r>
          <a:endParaRPr lang="en-GB" sz="850" kern="1200" dirty="0" smtClean="0">
            <a:solidFill>
              <a:schemeClr val="tx2">
                <a:lumMod val="50000"/>
              </a:schemeClr>
            </a:solidFill>
            <a:latin typeface="Arial"/>
            <a:cs typeface="Arial"/>
          </a:endParaRPr>
        </a:p>
        <a:p>
          <a:pPr lvl="0" algn="l" defTabSz="377825">
            <a:lnSpc>
              <a:spcPct val="100000"/>
            </a:lnSpc>
            <a:spcBef>
              <a:spcPct val="0"/>
            </a:spcBef>
            <a:spcAft>
              <a:spcPct val="35000"/>
            </a:spcAft>
          </a:pPr>
          <a:r>
            <a:rPr lang="en-US" sz="850" kern="1200" dirty="0" smtClean="0">
              <a:solidFill>
                <a:schemeClr val="tx2">
                  <a:lumMod val="50000"/>
                </a:schemeClr>
              </a:solidFill>
              <a:latin typeface="Arial"/>
              <a:cs typeface="Arial"/>
            </a:rPr>
            <a:t>5. Remote Sensing and IoT Connectivity</a:t>
          </a:r>
          <a:endParaRPr lang="en-US" sz="850" kern="1200" dirty="0">
            <a:solidFill>
              <a:schemeClr val="tx2">
                <a:lumMod val="50000"/>
              </a:schemeClr>
            </a:solidFill>
            <a:latin typeface="Arial"/>
            <a:cs typeface="Arial"/>
          </a:endParaRPr>
        </a:p>
      </dsp:txBody>
      <dsp:txXfrm>
        <a:off x="3965769" y="685154"/>
        <a:ext cx="2114395" cy="2114395"/>
      </dsp:txXfrm>
    </dsp:sp>
    <dsp:sp modelId="{4FAB5981-72C8-E247-A2C3-0B2FA56F8FFD}">
      <dsp:nvSpPr>
        <dsp:cNvPr id="0" name=""/>
        <dsp:cNvSpPr/>
      </dsp:nvSpPr>
      <dsp:spPr>
        <a:xfrm>
          <a:off x="1327979" y="3094177"/>
          <a:ext cx="2343163" cy="2343163"/>
        </a:xfrm>
        <a:prstGeom prst="roundRect">
          <a:avLst/>
        </a:prstGeom>
        <a:solidFill>
          <a:schemeClr val="accent1">
            <a:lumMod val="40000"/>
            <a:lumOff val="60000"/>
          </a:schemeClr>
        </a:solidFill>
        <a:ln w="25400" cap="flat" cmpd="sng" algn="ctr">
          <a:no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34290" tIns="34290" rIns="34290" bIns="34290" numCol="1" spcCol="1270" anchor="ctr" anchorCtr="0">
          <a:noAutofit/>
        </a:bodyPr>
        <a:lstStyle/>
        <a:p>
          <a:pPr lvl="0" algn="l" defTabSz="377825">
            <a:lnSpc>
              <a:spcPct val="100000"/>
            </a:lnSpc>
            <a:spcBef>
              <a:spcPct val="0"/>
            </a:spcBef>
            <a:spcAft>
              <a:spcPct val="35000"/>
            </a:spcAft>
          </a:pPr>
          <a:r>
            <a:rPr lang="en-US" sz="850" kern="1200" dirty="0" smtClean="0">
              <a:solidFill>
                <a:schemeClr val="tx2">
                  <a:lumMod val="50000"/>
                </a:schemeClr>
              </a:solidFill>
              <a:latin typeface="Arial"/>
              <a:cs typeface="Arial"/>
            </a:rPr>
            <a:t>1. Excessive conservatism of influencers</a:t>
          </a:r>
          <a:endParaRPr lang="en-GB" sz="850" kern="1200" dirty="0" smtClean="0">
            <a:solidFill>
              <a:schemeClr val="tx2">
                <a:lumMod val="50000"/>
              </a:schemeClr>
            </a:solidFill>
            <a:latin typeface="Arial"/>
            <a:cs typeface="Arial"/>
          </a:endParaRPr>
        </a:p>
        <a:p>
          <a:pPr lvl="0" algn="l" defTabSz="377825">
            <a:lnSpc>
              <a:spcPct val="100000"/>
            </a:lnSpc>
            <a:spcBef>
              <a:spcPct val="0"/>
            </a:spcBef>
            <a:spcAft>
              <a:spcPct val="35000"/>
            </a:spcAft>
          </a:pPr>
          <a:r>
            <a:rPr lang="en-US" sz="850" kern="1200" dirty="0" smtClean="0">
              <a:solidFill>
                <a:schemeClr val="tx2">
                  <a:lumMod val="50000"/>
                </a:schemeClr>
              </a:solidFill>
              <a:latin typeface="Arial"/>
              <a:cs typeface="Arial"/>
            </a:rPr>
            <a:t>2. Hesitance of regulators to accept and approve innovative options</a:t>
          </a:r>
          <a:endParaRPr lang="en-GB" sz="850" kern="1200" dirty="0" smtClean="0">
            <a:solidFill>
              <a:schemeClr val="tx2">
                <a:lumMod val="50000"/>
              </a:schemeClr>
            </a:solidFill>
            <a:latin typeface="Arial"/>
            <a:cs typeface="Arial"/>
          </a:endParaRPr>
        </a:p>
        <a:p>
          <a:pPr lvl="0" algn="l" defTabSz="377825">
            <a:lnSpc>
              <a:spcPct val="100000"/>
            </a:lnSpc>
            <a:spcBef>
              <a:spcPct val="0"/>
            </a:spcBef>
            <a:spcAft>
              <a:spcPct val="35000"/>
            </a:spcAft>
          </a:pPr>
          <a:r>
            <a:rPr lang="en-US" sz="850" kern="1200" dirty="0" smtClean="0">
              <a:solidFill>
                <a:schemeClr val="tx2">
                  <a:lumMod val="50000"/>
                </a:schemeClr>
              </a:solidFill>
              <a:latin typeface="Arial"/>
              <a:cs typeface="Arial"/>
            </a:rPr>
            <a:t>3. Less-than-perfect track record of past, poorly designed, constructed and/or operated package plants </a:t>
          </a:r>
          <a:endParaRPr lang="en-GB" sz="850" kern="1200" dirty="0" smtClean="0">
            <a:solidFill>
              <a:schemeClr val="tx2">
                <a:lumMod val="50000"/>
              </a:schemeClr>
            </a:solidFill>
            <a:latin typeface="Arial"/>
            <a:cs typeface="Arial"/>
          </a:endParaRPr>
        </a:p>
        <a:p>
          <a:pPr lvl="0" algn="l" defTabSz="377825">
            <a:lnSpc>
              <a:spcPct val="100000"/>
            </a:lnSpc>
            <a:spcBef>
              <a:spcPct val="0"/>
            </a:spcBef>
            <a:spcAft>
              <a:spcPct val="35000"/>
            </a:spcAft>
          </a:pPr>
          <a:r>
            <a:rPr lang="en-US" sz="850" kern="1200" dirty="0" smtClean="0">
              <a:solidFill>
                <a:schemeClr val="tx2">
                  <a:lumMod val="50000"/>
                </a:schemeClr>
              </a:solidFill>
              <a:latin typeface="Arial"/>
              <a:cs typeface="Arial"/>
            </a:rPr>
            <a:t>4. Water pricing that is heavily subsidized, thereby hiding the true cost of water</a:t>
          </a:r>
          <a:endParaRPr lang="en-GB" sz="850" kern="1200" dirty="0" smtClean="0">
            <a:solidFill>
              <a:schemeClr val="tx2">
                <a:lumMod val="50000"/>
              </a:schemeClr>
            </a:solidFill>
            <a:latin typeface="Arial"/>
            <a:cs typeface="Arial"/>
          </a:endParaRPr>
        </a:p>
        <a:p>
          <a:pPr lvl="0" algn="l" defTabSz="377825">
            <a:lnSpc>
              <a:spcPct val="100000"/>
            </a:lnSpc>
            <a:spcBef>
              <a:spcPct val="0"/>
            </a:spcBef>
            <a:spcAft>
              <a:spcPct val="35000"/>
            </a:spcAft>
          </a:pPr>
          <a:r>
            <a:rPr lang="en-US" sz="850" kern="1200" dirty="0" smtClean="0">
              <a:solidFill>
                <a:schemeClr val="tx2">
                  <a:lumMod val="50000"/>
                </a:schemeClr>
              </a:solidFill>
              <a:latin typeface="Arial"/>
              <a:cs typeface="Arial"/>
            </a:rPr>
            <a:t>5. Regulations and permitting will need to change to accommodate localized/ densely-packed systems</a:t>
          </a:r>
          <a:endParaRPr lang="en-GB" sz="850" kern="1200" dirty="0" smtClean="0">
            <a:solidFill>
              <a:schemeClr val="tx2">
                <a:lumMod val="50000"/>
              </a:schemeClr>
            </a:solidFill>
            <a:latin typeface="Arial"/>
            <a:cs typeface="Arial"/>
          </a:endParaRPr>
        </a:p>
        <a:p>
          <a:pPr lvl="0" algn="l" defTabSz="377825">
            <a:lnSpc>
              <a:spcPct val="100000"/>
            </a:lnSpc>
            <a:spcBef>
              <a:spcPct val="0"/>
            </a:spcBef>
            <a:spcAft>
              <a:spcPct val="35000"/>
            </a:spcAft>
          </a:pPr>
          <a:r>
            <a:rPr lang="en-US" sz="850" kern="1200" dirty="0" smtClean="0">
              <a:solidFill>
                <a:schemeClr val="tx2">
                  <a:lumMod val="50000"/>
                </a:schemeClr>
              </a:solidFill>
              <a:latin typeface="Arial"/>
              <a:cs typeface="Arial"/>
            </a:rPr>
            <a:t>6. Hampered by issues around monitoring, maintenance and governance</a:t>
          </a:r>
          <a:endParaRPr lang="en-US" sz="850" kern="1200" dirty="0">
            <a:solidFill>
              <a:schemeClr val="tx2">
                <a:lumMod val="50000"/>
              </a:schemeClr>
            </a:solidFill>
            <a:latin typeface="Arial"/>
            <a:cs typeface="Arial"/>
          </a:endParaRPr>
        </a:p>
      </dsp:txBody>
      <dsp:txXfrm>
        <a:off x="1442363" y="3208561"/>
        <a:ext cx="2114395" cy="2114395"/>
      </dsp:txXfrm>
    </dsp:sp>
    <dsp:sp modelId="{CB553763-0D3D-2B4D-B1C4-E4F28B3FB320}">
      <dsp:nvSpPr>
        <dsp:cNvPr id="0" name=""/>
        <dsp:cNvSpPr/>
      </dsp:nvSpPr>
      <dsp:spPr>
        <a:xfrm>
          <a:off x="3851385" y="3094177"/>
          <a:ext cx="2343163" cy="2343163"/>
        </a:xfrm>
        <a:prstGeom prst="roundRect">
          <a:avLst/>
        </a:prstGeom>
        <a:solidFill>
          <a:schemeClr val="accent1">
            <a:lumMod val="40000"/>
            <a:lumOff val="60000"/>
          </a:schemeClr>
        </a:solidFill>
        <a:ln w="25400" cap="flat" cmpd="sng" algn="ctr">
          <a:no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34290" tIns="34290" rIns="34290" bIns="34290" numCol="1" spcCol="1270" anchor="ctr"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en-US" sz="850" kern="1200" dirty="0" smtClean="0">
              <a:solidFill>
                <a:schemeClr val="tx2">
                  <a:lumMod val="50000"/>
                </a:schemeClr>
              </a:solidFill>
              <a:latin typeface="Arial"/>
              <a:cs typeface="Arial"/>
            </a:rPr>
            <a:t>1. Suppliers of simple, modular solutions that minimize need for operator intervention and maximize resource recovery</a:t>
          </a:r>
        </a:p>
        <a:p>
          <a:pPr marL="0" marR="0" lvl="0" indent="0" algn="l" defTabSz="914400" eaLnBrk="1" fontAlgn="auto" latinLnBrk="0" hangingPunct="1">
            <a:lnSpc>
              <a:spcPct val="100000"/>
            </a:lnSpc>
            <a:spcBef>
              <a:spcPct val="0"/>
            </a:spcBef>
            <a:spcAft>
              <a:spcPts val="0"/>
            </a:spcAft>
            <a:buClrTx/>
            <a:buSzTx/>
            <a:buFontTx/>
            <a:buNone/>
            <a:tabLst/>
            <a:defRPr/>
          </a:pPr>
          <a:endParaRPr lang="en-GB" sz="850" kern="1200" dirty="0" smtClean="0">
            <a:solidFill>
              <a:schemeClr val="tx2">
                <a:lumMod val="50000"/>
              </a:schemeClr>
            </a:solidFill>
            <a:latin typeface="Arial"/>
            <a:cs typeface="Arial"/>
          </a:endParaRPr>
        </a:p>
        <a:p>
          <a:pPr marL="0" lvl="0" indent="0" algn="l" defTabSz="914400">
            <a:lnSpc>
              <a:spcPct val="100000"/>
            </a:lnSpc>
            <a:spcBef>
              <a:spcPct val="0"/>
            </a:spcBef>
            <a:spcAft>
              <a:spcPts val="0"/>
            </a:spcAft>
            <a:buNone/>
          </a:pPr>
          <a:r>
            <a:rPr lang="en-US" sz="850" kern="1200" dirty="0" smtClean="0">
              <a:solidFill>
                <a:schemeClr val="tx2">
                  <a:lumMod val="50000"/>
                </a:schemeClr>
              </a:solidFill>
              <a:latin typeface="Arial"/>
              <a:cs typeface="Arial"/>
            </a:rPr>
            <a:t>2. Suppliers of solutions that leverage alternative financial models, such as lease/rental systems, resource harvesting and valorization, water energy purchase agreements (WEPA)</a:t>
          </a:r>
          <a:endParaRPr lang="en-US" sz="850" kern="1200" dirty="0">
            <a:solidFill>
              <a:schemeClr val="tx2">
                <a:lumMod val="50000"/>
              </a:schemeClr>
            </a:solidFill>
            <a:latin typeface="Arial"/>
            <a:cs typeface="Arial"/>
          </a:endParaRPr>
        </a:p>
      </dsp:txBody>
      <dsp:txXfrm>
        <a:off x="3965769" y="3208561"/>
        <a:ext cx="2114395" cy="211439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AFEE95-F114-904C-A59D-C2FA055C04AC}">
      <dsp:nvSpPr>
        <dsp:cNvPr id="0" name=""/>
        <dsp:cNvSpPr/>
      </dsp:nvSpPr>
      <dsp:spPr>
        <a:xfrm>
          <a:off x="757208" y="0"/>
          <a:ext cx="6008111" cy="6008111"/>
        </a:xfrm>
        <a:prstGeom prst="diamond">
          <a:avLst/>
        </a:prstGeom>
        <a:solidFill>
          <a:schemeClr val="accent2">
            <a:lumMod val="20000"/>
            <a:lumOff val="80000"/>
          </a:schemeClr>
        </a:solidFill>
        <a:ln w="25400" cap="flat" cmpd="sng" algn="ctr">
          <a:noFill/>
          <a:prstDash val="solid"/>
        </a:ln>
        <a:effectLst/>
      </dsp:spPr>
      <dsp:style>
        <a:lnRef idx="2">
          <a:schemeClr val="accent2">
            <a:shade val="50000"/>
          </a:schemeClr>
        </a:lnRef>
        <a:fillRef idx="1">
          <a:schemeClr val="accent2"/>
        </a:fillRef>
        <a:effectRef idx="0">
          <a:schemeClr val="accent2"/>
        </a:effectRef>
        <a:fontRef idx="minor">
          <a:schemeClr val="lt1"/>
        </a:fontRef>
      </dsp:style>
    </dsp:sp>
    <dsp:sp modelId="{B7243C3C-4991-4A48-AD8C-334260E7B20A}">
      <dsp:nvSpPr>
        <dsp:cNvPr id="0" name=""/>
        <dsp:cNvSpPr/>
      </dsp:nvSpPr>
      <dsp:spPr>
        <a:xfrm>
          <a:off x="1327979" y="570770"/>
          <a:ext cx="2343163" cy="2343163"/>
        </a:xfrm>
        <a:prstGeom prst="roundRect">
          <a:avLst/>
        </a:prstGeom>
        <a:solidFill>
          <a:schemeClr val="accent1">
            <a:lumMod val="40000"/>
            <a:lumOff val="60000"/>
          </a:schemeClr>
        </a:solidFill>
        <a:ln w="25400" cap="flat" cmpd="sng" algn="ctr">
          <a:no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34290" tIns="34290" rIns="34290" bIns="34290" numCol="1" spcCol="1270" anchor="ctr" anchorCtr="0">
          <a:noAutofit/>
        </a:bodyPr>
        <a:lstStyle/>
        <a:p>
          <a:pPr lvl="0" algn="l" defTabSz="400050">
            <a:lnSpc>
              <a:spcPct val="90000"/>
            </a:lnSpc>
            <a:spcBef>
              <a:spcPct val="0"/>
            </a:spcBef>
            <a:spcAft>
              <a:spcPct val="35000"/>
            </a:spcAft>
          </a:pPr>
          <a:r>
            <a:rPr lang="en-US" sz="900" kern="1200" dirty="0" smtClean="0">
              <a:solidFill>
                <a:schemeClr val="tx2">
                  <a:lumMod val="50000"/>
                </a:schemeClr>
              </a:solidFill>
              <a:latin typeface="Arial"/>
              <a:cs typeface="Arial"/>
            </a:rPr>
            <a:t>The lack of robustness to “shock loads” in existing solutions is the primary driver towards new solutions, especially since industrial processes, particularly for food and beverage, are often susceptible to variability in flow quantity and strength. Additionally, some new technologies can address a wider temperature range and reduce solids generated. </a:t>
          </a:r>
          <a:endParaRPr lang="en-US" sz="900" kern="1200" dirty="0">
            <a:solidFill>
              <a:schemeClr val="tx2">
                <a:lumMod val="50000"/>
              </a:schemeClr>
            </a:solidFill>
            <a:latin typeface="Arial"/>
            <a:cs typeface="Arial"/>
          </a:endParaRPr>
        </a:p>
      </dsp:txBody>
      <dsp:txXfrm>
        <a:off x="1442363" y="685154"/>
        <a:ext cx="2114395" cy="2114395"/>
      </dsp:txXfrm>
    </dsp:sp>
    <dsp:sp modelId="{8A037448-43F9-EE4C-BD1C-816EFC1C39E3}">
      <dsp:nvSpPr>
        <dsp:cNvPr id="0" name=""/>
        <dsp:cNvSpPr/>
      </dsp:nvSpPr>
      <dsp:spPr>
        <a:xfrm>
          <a:off x="3851385" y="570770"/>
          <a:ext cx="2343163" cy="2343163"/>
        </a:xfrm>
        <a:prstGeom prst="roundRect">
          <a:avLst/>
        </a:prstGeom>
        <a:solidFill>
          <a:schemeClr val="accent1">
            <a:lumMod val="40000"/>
            <a:lumOff val="60000"/>
          </a:schemeClr>
        </a:solidFill>
        <a:ln w="25400" cap="flat" cmpd="sng" algn="ctr">
          <a:no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34290" tIns="34290" rIns="34290" bIns="34290" numCol="1" spcCol="1270" anchor="ctr" anchorCtr="0">
          <a:noAutofit/>
        </a:bodyPr>
        <a:lstStyle/>
        <a:p>
          <a:pPr lvl="0" algn="l" defTabSz="400050">
            <a:lnSpc>
              <a:spcPct val="90000"/>
            </a:lnSpc>
            <a:spcBef>
              <a:spcPct val="0"/>
            </a:spcBef>
            <a:spcAft>
              <a:spcPct val="35000"/>
            </a:spcAft>
          </a:pPr>
          <a:r>
            <a:rPr lang="en-US" sz="900" kern="1200" dirty="0" smtClean="0">
              <a:solidFill>
                <a:schemeClr val="tx2">
                  <a:lumMod val="50000"/>
                </a:schemeClr>
              </a:solidFill>
              <a:latin typeface="Arial"/>
              <a:cs typeface="Arial"/>
            </a:rPr>
            <a:t>Goals for sustainability—including energy efficiency, water reuse, and reduced carbon footprint—can be drivers for some facilities to consider anaerobic alternatives.</a:t>
          </a:r>
          <a:endParaRPr lang="en-US" sz="900" kern="1200" dirty="0">
            <a:solidFill>
              <a:schemeClr val="tx2">
                <a:lumMod val="50000"/>
              </a:schemeClr>
            </a:solidFill>
            <a:latin typeface="Arial"/>
            <a:cs typeface="Arial"/>
          </a:endParaRPr>
        </a:p>
      </dsp:txBody>
      <dsp:txXfrm>
        <a:off x="3965769" y="685154"/>
        <a:ext cx="2114395" cy="2114395"/>
      </dsp:txXfrm>
    </dsp:sp>
    <dsp:sp modelId="{4FAB5981-72C8-E247-A2C3-0B2FA56F8FFD}">
      <dsp:nvSpPr>
        <dsp:cNvPr id="0" name=""/>
        <dsp:cNvSpPr/>
      </dsp:nvSpPr>
      <dsp:spPr>
        <a:xfrm>
          <a:off x="1327979" y="3094177"/>
          <a:ext cx="2343163" cy="2343163"/>
        </a:xfrm>
        <a:prstGeom prst="roundRect">
          <a:avLst/>
        </a:prstGeom>
        <a:solidFill>
          <a:schemeClr val="accent1">
            <a:lumMod val="40000"/>
            <a:lumOff val="60000"/>
          </a:schemeClr>
        </a:solidFill>
        <a:ln w="25400" cap="flat" cmpd="sng" algn="ctr">
          <a:no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34290" tIns="34290" rIns="34290" bIns="34290" numCol="1" spcCol="1270" anchor="ctr" anchorCtr="0">
          <a:noAutofit/>
        </a:bodyPr>
        <a:lstStyle/>
        <a:p>
          <a:pPr lvl="0" defTabSz="400050">
            <a:lnSpc>
              <a:spcPct val="90000"/>
            </a:lnSpc>
            <a:spcBef>
              <a:spcPct val="0"/>
            </a:spcBef>
            <a:spcAft>
              <a:spcPct val="35000"/>
            </a:spcAft>
          </a:pPr>
          <a:r>
            <a:rPr lang="en-GB" sz="900" kern="1200" dirty="0" smtClean="0">
              <a:solidFill>
                <a:schemeClr val="tx2">
                  <a:lumMod val="50000"/>
                </a:schemeClr>
              </a:solidFill>
              <a:latin typeface="Arial"/>
              <a:cs typeface="Arial"/>
            </a:rPr>
            <a:t>With varying degrees of success, new innovations claim to address many of the disadvantages of conventional </a:t>
          </a:r>
          <a:r>
            <a:rPr lang="en-GB" sz="900" kern="1200" dirty="0" err="1" smtClean="0">
              <a:solidFill>
                <a:schemeClr val="tx2">
                  <a:lumMod val="50000"/>
                </a:schemeClr>
              </a:solidFill>
              <a:latin typeface="Arial"/>
              <a:cs typeface="Arial"/>
            </a:rPr>
            <a:t>AnT</a:t>
          </a:r>
          <a:r>
            <a:rPr lang="en-GB" sz="900" kern="1200" dirty="0" smtClean="0">
              <a:solidFill>
                <a:schemeClr val="tx2">
                  <a:lumMod val="50000"/>
                </a:schemeClr>
              </a:solidFill>
              <a:latin typeface="Arial"/>
              <a:cs typeface="Arial"/>
            </a:rPr>
            <a:t>, which can include: sensitivity to temperatures below 20</a:t>
          </a:r>
          <a:r>
            <a:rPr lang="en-GB" sz="900" b="1" i="0" kern="1200" dirty="0" smtClean="0">
              <a:solidFill>
                <a:schemeClr val="tx1"/>
              </a:solidFill>
              <a:latin typeface="Arial" panose="020B0604020202020204" pitchFamily="34" charset="0"/>
              <a:cs typeface="Arial" panose="020B0604020202020204" pitchFamily="34" charset="0"/>
            </a:rPr>
            <a:t>°</a:t>
          </a:r>
          <a:r>
            <a:rPr lang="en-GB" sz="900" b="0" i="0" kern="1200" dirty="0" smtClean="0">
              <a:solidFill>
                <a:schemeClr val="tx1"/>
              </a:solidFill>
              <a:latin typeface="Arial" panose="020B0604020202020204" pitchFamily="34" charset="0"/>
              <a:cs typeface="Arial" panose="020B0604020202020204" pitchFamily="34" charset="0"/>
            </a:rPr>
            <a:t>C</a:t>
          </a:r>
          <a:r>
            <a:rPr lang="en-GB" sz="900" kern="1200" dirty="0" smtClean="0">
              <a:solidFill>
                <a:schemeClr val="tx2">
                  <a:lumMod val="50000"/>
                </a:schemeClr>
              </a:solidFill>
              <a:latin typeface="Arial"/>
              <a:cs typeface="Arial"/>
            </a:rPr>
            <a:t>, lack of robustness, slower start-up times compared to aerobic treatment, and a requirement for tertiary treatment of aerobic polishing to meet final effluent quality. </a:t>
          </a:r>
        </a:p>
        <a:p>
          <a:pPr lvl="0" defTabSz="400050">
            <a:lnSpc>
              <a:spcPct val="90000"/>
            </a:lnSpc>
            <a:spcBef>
              <a:spcPct val="0"/>
            </a:spcBef>
            <a:spcAft>
              <a:spcPct val="35000"/>
            </a:spcAft>
          </a:pPr>
          <a:endParaRPr lang="en-GB" sz="900" kern="1200" dirty="0" smtClean="0">
            <a:solidFill>
              <a:schemeClr val="tx2">
                <a:lumMod val="50000"/>
              </a:schemeClr>
            </a:solidFill>
            <a:latin typeface="Arial"/>
            <a:cs typeface="Arial"/>
          </a:endParaRPr>
        </a:p>
        <a:p>
          <a:pPr lvl="0" algn="l" defTabSz="400050">
            <a:lnSpc>
              <a:spcPct val="90000"/>
            </a:lnSpc>
            <a:spcBef>
              <a:spcPct val="0"/>
            </a:spcBef>
            <a:spcAft>
              <a:spcPct val="35000"/>
            </a:spcAft>
          </a:pPr>
          <a:endParaRPr lang="en-US" sz="900" kern="1200" dirty="0">
            <a:solidFill>
              <a:schemeClr val="tx2">
                <a:lumMod val="50000"/>
              </a:schemeClr>
            </a:solidFill>
            <a:latin typeface="Arial"/>
            <a:cs typeface="Arial"/>
          </a:endParaRPr>
        </a:p>
      </dsp:txBody>
      <dsp:txXfrm>
        <a:off x="1442363" y="3208561"/>
        <a:ext cx="2114395" cy="2114395"/>
      </dsp:txXfrm>
    </dsp:sp>
    <dsp:sp modelId="{CB553763-0D3D-2B4D-B1C4-E4F28B3FB320}">
      <dsp:nvSpPr>
        <dsp:cNvPr id="0" name=""/>
        <dsp:cNvSpPr/>
      </dsp:nvSpPr>
      <dsp:spPr>
        <a:xfrm>
          <a:off x="3851385" y="3094177"/>
          <a:ext cx="2343163" cy="2343163"/>
        </a:xfrm>
        <a:prstGeom prst="roundRect">
          <a:avLst/>
        </a:prstGeom>
        <a:solidFill>
          <a:schemeClr val="accent1">
            <a:lumMod val="40000"/>
            <a:lumOff val="60000"/>
          </a:schemeClr>
        </a:solidFill>
        <a:ln w="25400" cap="flat" cmpd="sng" algn="ctr">
          <a:no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34290" tIns="34290" rIns="34290" bIns="34290" numCol="1" spcCol="1270" anchor="ctr"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en-US" sz="900" kern="1200" dirty="0" smtClean="0">
              <a:solidFill>
                <a:schemeClr val="tx2">
                  <a:lumMod val="50000"/>
                </a:schemeClr>
              </a:solidFill>
              <a:latin typeface="Arial"/>
              <a:cs typeface="Arial"/>
            </a:rPr>
            <a:t>New technologies that provide good effluent quality or can operate at low temperatures will win by addressing a broader audience including more municipal clients. Among “newer” solutions, </a:t>
          </a:r>
          <a:r>
            <a:rPr lang="en-US" sz="900" kern="1200" dirty="0" err="1" smtClean="0">
              <a:solidFill>
                <a:schemeClr val="tx2">
                  <a:lumMod val="50000"/>
                </a:schemeClr>
              </a:solidFill>
              <a:latin typeface="Arial"/>
              <a:cs typeface="Arial"/>
            </a:rPr>
            <a:t>AnMBR</a:t>
          </a:r>
          <a:r>
            <a:rPr lang="en-US" sz="900" kern="1200" dirty="0" smtClean="0">
              <a:solidFill>
                <a:schemeClr val="tx2">
                  <a:lumMod val="50000"/>
                </a:schemeClr>
              </a:solidFill>
              <a:latin typeface="Arial"/>
              <a:cs typeface="Arial"/>
            </a:rPr>
            <a:t> has most potential for meeting effluent quality standards, and low temperature operation can be achieved through biological community management.</a:t>
          </a:r>
          <a:endParaRPr lang="en-GB" sz="900" kern="1200" dirty="0" smtClean="0">
            <a:solidFill>
              <a:schemeClr val="tx2">
                <a:lumMod val="50000"/>
              </a:schemeClr>
            </a:solidFill>
            <a:latin typeface="Arial"/>
            <a:cs typeface="Arial"/>
          </a:endParaRPr>
        </a:p>
        <a:p>
          <a:pPr marL="0" lvl="0" indent="0" algn="l" defTabSz="914400">
            <a:lnSpc>
              <a:spcPct val="100000"/>
            </a:lnSpc>
            <a:spcBef>
              <a:spcPct val="0"/>
            </a:spcBef>
            <a:spcAft>
              <a:spcPts val="0"/>
            </a:spcAft>
            <a:buNone/>
          </a:pPr>
          <a:endParaRPr lang="en-US" sz="900" kern="1200" dirty="0">
            <a:solidFill>
              <a:schemeClr val="tx2">
                <a:lumMod val="50000"/>
              </a:schemeClr>
            </a:solidFill>
            <a:latin typeface="Arial"/>
            <a:cs typeface="Arial"/>
          </a:endParaRPr>
        </a:p>
      </dsp:txBody>
      <dsp:txXfrm>
        <a:off x="3965769" y="3208561"/>
        <a:ext cx="2114395" cy="211439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AFEE95-F114-904C-A59D-C2FA055C04AC}">
      <dsp:nvSpPr>
        <dsp:cNvPr id="0" name=""/>
        <dsp:cNvSpPr/>
      </dsp:nvSpPr>
      <dsp:spPr>
        <a:xfrm>
          <a:off x="757208" y="0"/>
          <a:ext cx="6008111" cy="6008111"/>
        </a:xfrm>
        <a:prstGeom prst="diamond">
          <a:avLst/>
        </a:prstGeom>
        <a:solidFill>
          <a:schemeClr val="accent2">
            <a:lumMod val="20000"/>
            <a:lumOff val="80000"/>
          </a:schemeClr>
        </a:solidFill>
        <a:ln w="25400" cap="flat" cmpd="sng" algn="ctr">
          <a:noFill/>
          <a:prstDash val="solid"/>
        </a:ln>
        <a:effectLst/>
      </dsp:spPr>
      <dsp:style>
        <a:lnRef idx="2">
          <a:schemeClr val="accent2">
            <a:shade val="50000"/>
          </a:schemeClr>
        </a:lnRef>
        <a:fillRef idx="1">
          <a:schemeClr val="accent2"/>
        </a:fillRef>
        <a:effectRef idx="0">
          <a:schemeClr val="accent2"/>
        </a:effectRef>
        <a:fontRef idx="minor">
          <a:schemeClr val="lt1"/>
        </a:fontRef>
      </dsp:style>
    </dsp:sp>
    <dsp:sp modelId="{B7243C3C-4991-4A48-AD8C-334260E7B20A}">
      <dsp:nvSpPr>
        <dsp:cNvPr id="0" name=""/>
        <dsp:cNvSpPr/>
      </dsp:nvSpPr>
      <dsp:spPr>
        <a:xfrm>
          <a:off x="1327979" y="570770"/>
          <a:ext cx="2343163" cy="2343163"/>
        </a:xfrm>
        <a:prstGeom prst="roundRect">
          <a:avLst/>
        </a:prstGeom>
        <a:solidFill>
          <a:schemeClr val="accent1">
            <a:lumMod val="40000"/>
            <a:lumOff val="60000"/>
          </a:schemeClr>
        </a:solidFill>
        <a:ln w="25400" cap="flat" cmpd="sng" algn="ctr">
          <a:no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38100" tIns="38100" rIns="38100" bIns="38100" numCol="1" spcCol="1270" anchor="ctr" anchorCtr="0">
          <a:noAutofit/>
        </a:bodyPr>
        <a:lstStyle/>
        <a:p>
          <a:pPr lvl="0" algn="l" defTabSz="444500">
            <a:lnSpc>
              <a:spcPct val="90000"/>
            </a:lnSpc>
            <a:spcBef>
              <a:spcPct val="0"/>
            </a:spcBef>
            <a:spcAft>
              <a:spcPct val="35000"/>
            </a:spcAft>
          </a:pPr>
          <a:r>
            <a:rPr lang="en-GB" sz="1000" b="0" kern="1200" dirty="0">
              <a:solidFill>
                <a:schemeClr val="tx1"/>
              </a:solidFill>
              <a:latin typeface="Arial"/>
              <a:cs typeface="Arial"/>
            </a:rPr>
            <a:t>Economic growth combined with reducing water availability</a:t>
          </a:r>
        </a:p>
        <a:p>
          <a:pPr lvl="0" algn="l" defTabSz="444500">
            <a:lnSpc>
              <a:spcPct val="90000"/>
            </a:lnSpc>
            <a:spcBef>
              <a:spcPct val="0"/>
            </a:spcBef>
            <a:spcAft>
              <a:spcPct val="35000"/>
            </a:spcAft>
          </a:pPr>
          <a:r>
            <a:rPr lang="en-GB" sz="1000" b="0" kern="1200" dirty="0">
              <a:solidFill>
                <a:schemeClr val="tx1"/>
              </a:solidFill>
              <a:latin typeface="Arial"/>
              <a:cs typeface="Arial"/>
            </a:rPr>
            <a:t>Desire to achieve good stewardship</a:t>
          </a:r>
        </a:p>
        <a:p>
          <a:pPr lvl="0" algn="l" defTabSz="444500">
            <a:lnSpc>
              <a:spcPct val="90000"/>
            </a:lnSpc>
            <a:spcBef>
              <a:spcPct val="0"/>
            </a:spcBef>
            <a:spcAft>
              <a:spcPct val="35000"/>
            </a:spcAft>
          </a:pPr>
          <a:r>
            <a:rPr lang="en-GB" sz="1000" b="0" kern="1200" dirty="0">
              <a:solidFill>
                <a:schemeClr val="tx1"/>
              </a:solidFill>
              <a:latin typeface="Arial"/>
              <a:cs typeface="Arial"/>
            </a:rPr>
            <a:t>Improve sustainability and demonstrate environmental awareness</a:t>
          </a:r>
        </a:p>
        <a:p>
          <a:pPr lvl="0" algn="l" defTabSz="444500">
            <a:lnSpc>
              <a:spcPct val="90000"/>
            </a:lnSpc>
            <a:spcBef>
              <a:spcPct val="0"/>
            </a:spcBef>
            <a:spcAft>
              <a:spcPct val="35000"/>
            </a:spcAft>
          </a:pPr>
          <a:r>
            <a:rPr lang="en-GB" sz="1000" b="0" kern="1200" dirty="0">
              <a:solidFill>
                <a:schemeClr val="tx1"/>
              </a:solidFill>
              <a:latin typeface="Arial"/>
              <a:cs typeface="Arial"/>
            </a:rPr>
            <a:t>Ability to obtain operational and manufacturing licenses</a:t>
          </a:r>
        </a:p>
        <a:p>
          <a:pPr lvl="0" algn="l" defTabSz="444500">
            <a:lnSpc>
              <a:spcPct val="90000"/>
            </a:lnSpc>
            <a:spcBef>
              <a:spcPct val="0"/>
            </a:spcBef>
            <a:spcAft>
              <a:spcPct val="35000"/>
            </a:spcAft>
          </a:pPr>
          <a:r>
            <a:rPr lang="en-GB" sz="1000" b="0" kern="1200" dirty="0">
              <a:solidFill>
                <a:schemeClr val="tx1"/>
              </a:solidFill>
              <a:latin typeface="Arial"/>
              <a:cs typeface="Arial"/>
            </a:rPr>
            <a:t>Concern with waste disposal/pollution</a:t>
          </a:r>
        </a:p>
      </dsp:txBody>
      <dsp:txXfrm>
        <a:off x="1442363" y="685154"/>
        <a:ext cx="2114395" cy="2114395"/>
      </dsp:txXfrm>
    </dsp:sp>
    <dsp:sp modelId="{8A037448-43F9-EE4C-BD1C-816EFC1C39E3}">
      <dsp:nvSpPr>
        <dsp:cNvPr id="0" name=""/>
        <dsp:cNvSpPr/>
      </dsp:nvSpPr>
      <dsp:spPr>
        <a:xfrm>
          <a:off x="3851385" y="570770"/>
          <a:ext cx="2343163" cy="2343163"/>
        </a:xfrm>
        <a:prstGeom prst="roundRect">
          <a:avLst/>
        </a:prstGeom>
        <a:solidFill>
          <a:schemeClr val="accent1">
            <a:lumMod val="40000"/>
            <a:lumOff val="60000"/>
          </a:schemeClr>
        </a:solidFill>
        <a:ln w="25400" cap="flat" cmpd="sng" algn="ctr">
          <a:no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38100" tIns="38100" rIns="38100" bIns="38100" numCol="1" spcCol="1270" anchor="ctr" anchorCtr="0">
          <a:noAutofit/>
        </a:bodyPr>
        <a:lstStyle/>
        <a:p>
          <a:pPr lvl="0" algn="l" defTabSz="444500">
            <a:lnSpc>
              <a:spcPct val="90000"/>
            </a:lnSpc>
            <a:spcBef>
              <a:spcPct val="0"/>
            </a:spcBef>
            <a:spcAft>
              <a:spcPct val="35000"/>
            </a:spcAft>
          </a:pPr>
          <a:r>
            <a:rPr lang="en-US" sz="1000" b="0" kern="1200" dirty="0">
              <a:solidFill>
                <a:srgbClr val="000000"/>
              </a:solidFill>
              <a:latin typeface="Arial"/>
              <a:cs typeface="Arial"/>
            </a:rPr>
            <a:t>Open platform solution providers are providing impetus to the market by increasing confidence in product options</a:t>
          </a:r>
        </a:p>
        <a:p>
          <a:pPr lvl="0" algn="l" defTabSz="444500">
            <a:lnSpc>
              <a:spcPct val="90000"/>
            </a:lnSpc>
            <a:spcBef>
              <a:spcPct val="0"/>
            </a:spcBef>
            <a:spcAft>
              <a:spcPct val="35000"/>
            </a:spcAft>
          </a:pPr>
          <a:r>
            <a:rPr lang="en-US" sz="1000" b="0" kern="1200" dirty="0">
              <a:solidFill>
                <a:srgbClr val="000000"/>
              </a:solidFill>
              <a:latin typeface="Arial"/>
              <a:cs typeface="Arial"/>
            </a:rPr>
            <a:t>Product performance and quality is improving</a:t>
          </a:r>
        </a:p>
        <a:p>
          <a:pPr lvl="0" algn="l" defTabSz="444500">
            <a:lnSpc>
              <a:spcPct val="90000"/>
            </a:lnSpc>
            <a:spcBef>
              <a:spcPct val="0"/>
            </a:spcBef>
            <a:spcAft>
              <a:spcPct val="35000"/>
            </a:spcAft>
          </a:pPr>
          <a:r>
            <a:rPr lang="en-US" sz="1000" b="0" kern="1200" dirty="0">
              <a:solidFill>
                <a:srgbClr val="000000"/>
              </a:solidFill>
              <a:latin typeface="Arial"/>
              <a:cs typeface="Arial"/>
            </a:rPr>
            <a:t>Market is mainly consolidated around established choices (PVDF and PES), but there are also radical alternatives from Water Planet and from ceramic suppliers</a:t>
          </a:r>
        </a:p>
      </dsp:txBody>
      <dsp:txXfrm>
        <a:off x="3965769" y="685154"/>
        <a:ext cx="2114395" cy="2114395"/>
      </dsp:txXfrm>
    </dsp:sp>
    <dsp:sp modelId="{4FAB5981-72C8-E247-A2C3-0B2FA56F8FFD}">
      <dsp:nvSpPr>
        <dsp:cNvPr id="0" name=""/>
        <dsp:cNvSpPr/>
      </dsp:nvSpPr>
      <dsp:spPr>
        <a:xfrm>
          <a:off x="1327979" y="3094177"/>
          <a:ext cx="2343163" cy="2343163"/>
        </a:xfrm>
        <a:prstGeom prst="roundRect">
          <a:avLst/>
        </a:prstGeom>
        <a:solidFill>
          <a:schemeClr val="accent1">
            <a:lumMod val="40000"/>
            <a:lumOff val="60000"/>
          </a:schemeClr>
        </a:solidFill>
        <a:ln w="25400" cap="flat" cmpd="sng" algn="ctr">
          <a:no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38100" tIns="38100" rIns="38100" bIns="38100" numCol="1" spcCol="1270" anchor="ctr" anchorCtr="0">
          <a:noAutofit/>
        </a:bodyPr>
        <a:lstStyle/>
        <a:p>
          <a:pPr lvl="0" algn="l" defTabSz="444500">
            <a:lnSpc>
              <a:spcPct val="90000"/>
            </a:lnSpc>
            <a:spcBef>
              <a:spcPct val="0"/>
            </a:spcBef>
            <a:spcAft>
              <a:spcPct val="35000"/>
            </a:spcAft>
          </a:pPr>
          <a:r>
            <a:rPr lang="en-US" sz="1000" b="0" kern="1200" dirty="0">
              <a:solidFill>
                <a:srgbClr val="000000"/>
              </a:solidFill>
              <a:latin typeface="Arial"/>
              <a:cs typeface="Arial"/>
            </a:rPr>
            <a:t>Market has become wary of bespoke solutions from market leaders, which tie down the end user</a:t>
          </a:r>
        </a:p>
        <a:p>
          <a:pPr lvl="0" algn="l" defTabSz="444500">
            <a:lnSpc>
              <a:spcPct val="90000"/>
            </a:lnSpc>
            <a:spcBef>
              <a:spcPct val="0"/>
            </a:spcBef>
            <a:spcAft>
              <a:spcPct val="35000"/>
            </a:spcAft>
          </a:pPr>
          <a:r>
            <a:rPr lang="en-US" sz="1000" b="0" kern="1200" dirty="0">
              <a:solidFill>
                <a:srgbClr val="000000"/>
              </a:solidFill>
              <a:latin typeface="Arial"/>
              <a:cs typeface="Arial"/>
            </a:rPr>
            <a:t>Some product issues in recent years have raised concerns, especially if the user is restricted to the original supplier</a:t>
          </a:r>
        </a:p>
        <a:p>
          <a:pPr lvl="0" algn="l" defTabSz="444500">
            <a:lnSpc>
              <a:spcPct val="90000"/>
            </a:lnSpc>
            <a:spcBef>
              <a:spcPct val="0"/>
            </a:spcBef>
            <a:spcAft>
              <a:spcPct val="35000"/>
            </a:spcAft>
          </a:pPr>
          <a:r>
            <a:rPr lang="en-US" sz="1000" b="0" kern="1200" dirty="0">
              <a:solidFill>
                <a:srgbClr val="000000"/>
              </a:solidFill>
              <a:latin typeface="Arial"/>
              <a:cs typeface="Arial"/>
            </a:rPr>
            <a:t>Newer entrants were considered too risky in the early days of the market, but in the last few years, these options have improved </a:t>
          </a:r>
          <a:r>
            <a:rPr lang="en-US" sz="1000" b="0" kern="1200" dirty="0" smtClean="0">
              <a:solidFill>
                <a:srgbClr val="000000"/>
              </a:solidFill>
              <a:latin typeface="Arial"/>
              <a:cs typeface="Arial"/>
            </a:rPr>
            <a:t>significantly</a:t>
          </a:r>
          <a:endParaRPr lang="en-US" sz="1000" b="0" kern="1200" dirty="0">
            <a:solidFill>
              <a:srgbClr val="000000"/>
            </a:solidFill>
            <a:latin typeface="Arial"/>
            <a:cs typeface="Arial"/>
          </a:endParaRPr>
        </a:p>
        <a:p>
          <a:pPr lvl="0" algn="l" defTabSz="444500">
            <a:lnSpc>
              <a:spcPct val="90000"/>
            </a:lnSpc>
            <a:spcBef>
              <a:spcPct val="0"/>
            </a:spcBef>
            <a:spcAft>
              <a:spcPct val="35000"/>
            </a:spcAft>
          </a:pPr>
          <a:endParaRPr lang="en-US" sz="1000" b="0" kern="1200" dirty="0">
            <a:solidFill>
              <a:srgbClr val="000000"/>
            </a:solidFill>
            <a:latin typeface="Arial"/>
            <a:cs typeface="Arial"/>
          </a:endParaRPr>
        </a:p>
      </dsp:txBody>
      <dsp:txXfrm>
        <a:off x="1442363" y="3208561"/>
        <a:ext cx="2114395" cy="2114395"/>
      </dsp:txXfrm>
    </dsp:sp>
    <dsp:sp modelId="{CB553763-0D3D-2B4D-B1C4-E4F28B3FB320}">
      <dsp:nvSpPr>
        <dsp:cNvPr id="0" name=""/>
        <dsp:cNvSpPr/>
      </dsp:nvSpPr>
      <dsp:spPr>
        <a:xfrm>
          <a:off x="3851385" y="3094177"/>
          <a:ext cx="2343163" cy="2343163"/>
        </a:xfrm>
        <a:prstGeom prst="roundRect">
          <a:avLst/>
        </a:prstGeom>
        <a:solidFill>
          <a:schemeClr val="accent1">
            <a:lumMod val="40000"/>
            <a:lumOff val="6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l" defTabSz="444500">
            <a:lnSpc>
              <a:spcPct val="90000"/>
            </a:lnSpc>
            <a:spcBef>
              <a:spcPct val="0"/>
            </a:spcBef>
            <a:spcAft>
              <a:spcPct val="35000"/>
            </a:spcAft>
          </a:pPr>
          <a:r>
            <a:rPr lang="en-US" sz="1000" kern="1200" dirty="0">
              <a:solidFill>
                <a:schemeClr val="tx1"/>
              </a:solidFill>
              <a:latin typeface="Arial" panose="020B0604020202020204" pitchFamily="34" charset="0"/>
              <a:cs typeface="Arial" panose="020B0604020202020204" pitchFamily="34" charset="0"/>
            </a:rPr>
            <a:t>Open platform solutions likely to become more important</a:t>
          </a:r>
        </a:p>
        <a:p>
          <a:pPr lvl="0" algn="l" defTabSz="444500">
            <a:lnSpc>
              <a:spcPct val="90000"/>
            </a:lnSpc>
            <a:spcBef>
              <a:spcPct val="0"/>
            </a:spcBef>
            <a:spcAft>
              <a:spcPct val="35000"/>
            </a:spcAft>
          </a:pPr>
          <a:r>
            <a:rPr lang="en-US" sz="1000" kern="1200" dirty="0">
              <a:solidFill>
                <a:schemeClr val="tx1"/>
              </a:solidFill>
              <a:latin typeface="Arial" panose="020B0604020202020204" pitchFamily="34" charset="0"/>
              <a:cs typeface="Arial" panose="020B0604020202020204" pitchFamily="34" charset="0"/>
            </a:rPr>
            <a:t>Suppliers of larger modules will gain an advantage</a:t>
          </a:r>
        </a:p>
        <a:p>
          <a:pPr lvl="0" algn="l" defTabSz="444500">
            <a:lnSpc>
              <a:spcPct val="90000"/>
            </a:lnSpc>
            <a:spcBef>
              <a:spcPct val="0"/>
            </a:spcBef>
            <a:spcAft>
              <a:spcPct val="35000"/>
            </a:spcAft>
          </a:pPr>
          <a:r>
            <a:rPr lang="en-US" sz="1000" kern="1200" dirty="0">
              <a:solidFill>
                <a:schemeClr val="tx1"/>
              </a:solidFill>
              <a:latin typeface="Arial" panose="020B0604020202020204" pitchFamily="34" charset="0"/>
              <a:cs typeface="Arial" panose="020B0604020202020204" pitchFamily="34" charset="0"/>
            </a:rPr>
            <a:t>New players (</a:t>
          </a:r>
          <a:r>
            <a:rPr lang="en-US" sz="1000" kern="1200" dirty="0" err="1">
              <a:solidFill>
                <a:schemeClr val="tx1"/>
              </a:solidFill>
              <a:latin typeface="Arial" panose="020B0604020202020204" pitchFamily="34" charset="0"/>
              <a:cs typeface="Arial" panose="020B0604020202020204" pitchFamily="34" charset="0"/>
            </a:rPr>
            <a:t>eg</a:t>
          </a:r>
          <a:r>
            <a:rPr lang="en-US" sz="1000" kern="1200" dirty="0">
              <a:solidFill>
                <a:schemeClr val="tx1"/>
              </a:solidFill>
              <a:latin typeface="Arial" panose="020B0604020202020204" pitchFamily="34" charset="0"/>
              <a:cs typeface="Arial" panose="020B0604020202020204" pitchFamily="34" charset="0"/>
            </a:rPr>
            <a:t> RO suppliers /BASF) gaining market share</a:t>
          </a:r>
        </a:p>
        <a:p>
          <a:pPr lvl="0" algn="l" defTabSz="444500">
            <a:lnSpc>
              <a:spcPct val="90000"/>
            </a:lnSpc>
            <a:spcBef>
              <a:spcPct val="0"/>
            </a:spcBef>
            <a:spcAft>
              <a:spcPct val="35000"/>
            </a:spcAft>
          </a:pPr>
          <a:r>
            <a:rPr lang="en-US" sz="1000" kern="1200" dirty="0">
              <a:solidFill>
                <a:schemeClr val="tx1"/>
              </a:solidFill>
              <a:latin typeface="Arial" panose="020B0604020202020204" pitchFamily="34" charset="0"/>
              <a:cs typeface="Arial" panose="020B0604020202020204" pitchFamily="34" charset="0"/>
            </a:rPr>
            <a:t>Chinese premium product makers (</a:t>
          </a:r>
          <a:r>
            <a:rPr lang="en-US" sz="1000" kern="1200" dirty="0" err="1">
              <a:solidFill>
                <a:schemeClr val="tx1"/>
              </a:solidFill>
              <a:latin typeface="Arial" panose="020B0604020202020204" pitchFamily="34" charset="0"/>
              <a:cs typeface="Arial" panose="020B0604020202020204" pitchFamily="34" charset="0"/>
            </a:rPr>
            <a:t>eg</a:t>
          </a:r>
          <a:r>
            <a:rPr lang="en-US" sz="1000" kern="1200" dirty="0">
              <a:solidFill>
                <a:schemeClr val="tx1"/>
              </a:solidFill>
              <a:latin typeface="Arial" panose="020B0604020202020204" pitchFamily="34" charset="0"/>
              <a:cs typeface="Arial" panose="020B0604020202020204" pitchFamily="34" charset="0"/>
            </a:rPr>
            <a:t> </a:t>
          </a:r>
          <a:r>
            <a:rPr lang="en-US" sz="1000" kern="1200" dirty="0" err="1">
              <a:solidFill>
                <a:schemeClr val="tx1"/>
              </a:solidFill>
              <a:latin typeface="Arial" panose="020B0604020202020204" pitchFamily="34" charset="0"/>
              <a:cs typeface="Arial" panose="020B0604020202020204" pitchFamily="34" charset="0"/>
            </a:rPr>
            <a:t>Memstar</a:t>
          </a:r>
          <a:r>
            <a:rPr lang="en-US" sz="1000" kern="1200" dirty="0">
              <a:solidFill>
                <a:schemeClr val="tx1"/>
              </a:solidFill>
              <a:latin typeface="Arial" panose="020B0604020202020204" pitchFamily="34" charset="0"/>
              <a:cs typeface="Arial" panose="020B0604020202020204" pitchFamily="34" charset="0"/>
            </a:rPr>
            <a:t>/</a:t>
          </a:r>
          <a:r>
            <a:rPr lang="en-US" sz="1000" kern="1200" dirty="0" err="1">
              <a:solidFill>
                <a:schemeClr val="tx1"/>
              </a:solidFill>
              <a:latin typeface="Arial" panose="020B0604020202020204" pitchFamily="34" charset="0"/>
              <a:cs typeface="Arial" panose="020B0604020202020204" pitchFamily="34" charset="0"/>
            </a:rPr>
            <a:t>Scinor</a:t>
          </a:r>
          <a:r>
            <a:rPr lang="en-US" sz="1000" kern="1200" dirty="0">
              <a:solidFill>
                <a:schemeClr val="tx1"/>
              </a:solidFill>
              <a:latin typeface="Arial" panose="020B0604020202020204" pitchFamily="34" charset="0"/>
              <a:cs typeface="Arial" panose="020B0604020202020204" pitchFamily="34" charset="0"/>
            </a:rPr>
            <a:t>) likely to gain significant share in medium term</a:t>
          </a:r>
        </a:p>
        <a:p>
          <a:pPr lvl="0" algn="l" defTabSz="444500">
            <a:lnSpc>
              <a:spcPct val="90000"/>
            </a:lnSpc>
            <a:spcBef>
              <a:spcPct val="0"/>
            </a:spcBef>
            <a:spcAft>
              <a:spcPct val="35000"/>
            </a:spcAft>
          </a:pPr>
          <a:r>
            <a:rPr lang="en-US" sz="1000" kern="1200" dirty="0">
              <a:solidFill>
                <a:schemeClr val="tx1"/>
              </a:solidFill>
              <a:latin typeface="Arial" panose="020B0604020202020204" pitchFamily="34" charset="0"/>
              <a:cs typeface="Arial" panose="020B0604020202020204" pitchFamily="34" charset="0"/>
            </a:rPr>
            <a:t>Ceramics will gain share and could become dominant in the medium term if optimized for water industry</a:t>
          </a:r>
        </a:p>
      </dsp:txBody>
      <dsp:txXfrm>
        <a:off x="3965769" y="3208561"/>
        <a:ext cx="2114395" cy="211439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A18058-512D-0D41-BC38-37326AA093D2}">
      <dsp:nvSpPr>
        <dsp:cNvPr id="0" name=""/>
        <dsp:cNvSpPr/>
      </dsp:nvSpPr>
      <dsp:spPr>
        <a:xfrm>
          <a:off x="1848364" y="1134188"/>
          <a:ext cx="5155852" cy="5155852"/>
        </a:xfrm>
        <a:prstGeom prst="blockArc">
          <a:avLst>
            <a:gd name="adj1" fmla="val 8728712"/>
            <a:gd name="adj2" fmla="val 16328017"/>
            <a:gd name="adj3" fmla="val 4643"/>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9127459-4F13-394F-B973-79C578937E37}">
      <dsp:nvSpPr>
        <dsp:cNvPr id="0" name=""/>
        <dsp:cNvSpPr/>
      </dsp:nvSpPr>
      <dsp:spPr>
        <a:xfrm>
          <a:off x="1936969" y="1272455"/>
          <a:ext cx="5155852" cy="5155852"/>
        </a:xfrm>
        <a:prstGeom prst="blockArc">
          <a:avLst>
            <a:gd name="adj1" fmla="val 1847102"/>
            <a:gd name="adj2" fmla="val 8952951"/>
            <a:gd name="adj3" fmla="val 4643"/>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BD62C32-8ED8-0148-8849-D9DAD03E3D65}">
      <dsp:nvSpPr>
        <dsp:cNvPr id="0" name=""/>
        <dsp:cNvSpPr/>
      </dsp:nvSpPr>
      <dsp:spPr>
        <a:xfrm>
          <a:off x="2037903" y="1138167"/>
          <a:ext cx="5155852" cy="5155852"/>
        </a:xfrm>
        <a:prstGeom prst="blockArc">
          <a:avLst>
            <a:gd name="adj1" fmla="val 16086379"/>
            <a:gd name="adj2" fmla="val 2070729"/>
            <a:gd name="adj3" fmla="val 4643"/>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12F92CC-CA22-CC49-9BD9-753A327F4A55}">
      <dsp:nvSpPr>
        <dsp:cNvPr id="0" name=""/>
        <dsp:cNvSpPr/>
      </dsp:nvSpPr>
      <dsp:spPr>
        <a:xfrm>
          <a:off x="2500537" y="2435854"/>
          <a:ext cx="4039018" cy="974993"/>
        </a:xfrm>
        <a:prstGeom prst="roundRect">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80000"/>
            </a:lnSpc>
            <a:spcBef>
              <a:spcPct val="0"/>
            </a:spcBef>
            <a:spcAft>
              <a:spcPct val="35000"/>
            </a:spcAft>
          </a:pPr>
          <a:r>
            <a:rPr lang="en-US" sz="1600" b="0" kern="1200" dirty="0">
              <a:latin typeface="Arial"/>
              <a:ea typeface="Open Sans Semibold" pitchFamily="34" charset="0"/>
              <a:cs typeface="Arial"/>
            </a:rPr>
            <a:t>Why is water important for my business ?</a:t>
          </a:r>
          <a:endParaRPr lang="en-US" sz="1400" b="1" kern="1200" dirty="0">
            <a:latin typeface="Arial"/>
            <a:ea typeface="Open Sans Semibold" pitchFamily="34" charset="0"/>
            <a:cs typeface="Arial"/>
          </a:endParaRPr>
        </a:p>
        <a:p>
          <a:pPr lvl="0" algn="ctr" defTabSz="711200">
            <a:lnSpc>
              <a:spcPct val="80000"/>
            </a:lnSpc>
            <a:spcBef>
              <a:spcPct val="0"/>
            </a:spcBef>
            <a:spcAft>
              <a:spcPct val="35000"/>
            </a:spcAft>
          </a:pPr>
          <a:r>
            <a:rPr lang="en-GB" sz="1100" b="0" kern="1200" dirty="0" smtClean="0">
              <a:latin typeface="Arial"/>
              <a:ea typeface="Open Sans Semibold" pitchFamily="34" charset="0"/>
              <a:cs typeface="Arial"/>
            </a:rPr>
            <a:t>Federal and State statutes and regulations such as the US Clean Water Act and Safe Drinking Water Act and those at the state level, create demand for </a:t>
          </a:r>
          <a:r>
            <a:rPr lang="en-GB" sz="1100" b="0" kern="1200" dirty="0">
              <a:latin typeface="Arial"/>
              <a:ea typeface="Open Sans Semibold" pitchFamily="34" charset="0"/>
              <a:cs typeface="Arial"/>
            </a:rPr>
            <a:t>new products and services</a:t>
          </a:r>
          <a:r>
            <a:rPr lang="en-GB" sz="1100" b="0" kern="1200" dirty="0" smtClean="0">
              <a:latin typeface="Arial"/>
              <a:ea typeface="Open Sans Semibold" pitchFamily="34" charset="0"/>
              <a:cs typeface="Arial"/>
            </a:rPr>
            <a:t>.</a:t>
          </a:r>
          <a:endParaRPr lang="en-US" sz="1000" b="1" kern="1200" dirty="0">
            <a:latin typeface="Arial"/>
            <a:ea typeface="Open Sans Semibold" pitchFamily="34" charset="0"/>
            <a:cs typeface="Arial"/>
          </a:endParaRPr>
        </a:p>
      </dsp:txBody>
      <dsp:txXfrm>
        <a:off x="2548132" y="2483449"/>
        <a:ext cx="3943828" cy="879803"/>
      </dsp:txXfrm>
    </dsp:sp>
    <dsp:sp modelId="{04F27EC8-3475-0947-A4C7-569469CC37AC}">
      <dsp:nvSpPr>
        <dsp:cNvPr id="0" name=""/>
        <dsp:cNvSpPr/>
      </dsp:nvSpPr>
      <dsp:spPr>
        <a:xfrm>
          <a:off x="2500513" y="94453"/>
          <a:ext cx="4039051" cy="220265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13970" rIns="13970" bIns="13970" numCol="1" spcCol="1270" anchor="ctr" anchorCtr="0">
          <a:noAutofit/>
        </a:bodyPr>
        <a:lstStyle/>
        <a:p>
          <a:pPr lvl="0" algn="l" defTabSz="488950">
            <a:lnSpc>
              <a:spcPct val="90000"/>
            </a:lnSpc>
            <a:spcBef>
              <a:spcPct val="0"/>
            </a:spcBef>
            <a:spcAft>
              <a:spcPct val="35000"/>
            </a:spcAft>
          </a:pPr>
          <a:r>
            <a:rPr lang="en-US" sz="1100" b="0" kern="1200" dirty="0">
              <a:latin typeface="Arial"/>
              <a:ea typeface="Open Sans Extrabold" pitchFamily="34" charset="0"/>
              <a:cs typeface="Arial"/>
            </a:rPr>
            <a:t>1. Funding and financing infrastructure improvements.</a:t>
          </a:r>
        </a:p>
        <a:p>
          <a:pPr lvl="0" algn="l" defTabSz="488950">
            <a:lnSpc>
              <a:spcPct val="90000"/>
            </a:lnSpc>
            <a:spcBef>
              <a:spcPct val="0"/>
            </a:spcBef>
            <a:spcAft>
              <a:spcPct val="35000"/>
            </a:spcAft>
          </a:pPr>
          <a:r>
            <a:rPr lang="en-US" sz="1100" b="0" kern="1200" dirty="0">
              <a:latin typeface="Arial"/>
              <a:ea typeface="Open Sans Extrabold" pitchFamily="34" charset="0"/>
              <a:cs typeface="Arial"/>
            </a:rPr>
            <a:t>2. Innovative state legislation such as, asset management requirements in New Jersey</a:t>
          </a:r>
        </a:p>
        <a:p>
          <a:pPr lvl="0" algn="l" defTabSz="488950">
            <a:lnSpc>
              <a:spcPct val="90000"/>
            </a:lnSpc>
            <a:spcBef>
              <a:spcPct val="0"/>
            </a:spcBef>
            <a:spcAft>
              <a:spcPct val="35000"/>
            </a:spcAft>
          </a:pPr>
          <a:r>
            <a:rPr lang="en-US" sz="1100" b="0" kern="1200" dirty="0">
              <a:latin typeface="Arial"/>
              <a:ea typeface="Open Sans Extrabold" pitchFamily="34" charset="0"/>
              <a:cs typeface="Arial"/>
            </a:rPr>
            <a:t>2. Lead and Copper Rule </a:t>
          </a:r>
          <a:r>
            <a:rPr lang="mr-IN" sz="1100" b="0" kern="1200" dirty="0">
              <a:latin typeface="Arial"/>
              <a:ea typeface="Open Sans Extrabold" pitchFamily="34" charset="0"/>
              <a:cs typeface="Arial"/>
            </a:rPr>
            <a:t>–</a:t>
          </a:r>
          <a:r>
            <a:rPr lang="en-US" sz="1100" b="0" kern="1200" dirty="0">
              <a:latin typeface="Arial"/>
              <a:ea typeface="Open Sans Extrabold" pitchFamily="34" charset="0"/>
              <a:cs typeface="Arial"/>
            </a:rPr>
            <a:t> progress in reducing lead exposure.</a:t>
          </a:r>
        </a:p>
        <a:p>
          <a:pPr lvl="0" algn="l" defTabSz="488950">
            <a:lnSpc>
              <a:spcPct val="90000"/>
            </a:lnSpc>
            <a:spcBef>
              <a:spcPct val="0"/>
            </a:spcBef>
            <a:spcAft>
              <a:spcPct val="35000"/>
            </a:spcAft>
          </a:pPr>
          <a:r>
            <a:rPr lang="en-US" sz="1100" b="0" kern="1200" dirty="0">
              <a:latin typeface="Arial"/>
              <a:ea typeface="Open Sans Extrabold" pitchFamily="34" charset="0"/>
              <a:cs typeface="Arial"/>
            </a:rPr>
            <a:t>3. </a:t>
          </a:r>
          <a:r>
            <a:rPr lang="en-US" sz="1100" b="0" kern="1200" dirty="0">
              <a:latin typeface="Arial"/>
              <a:ea typeface="Open Sans Semibold" pitchFamily="34" charset="0"/>
              <a:cs typeface="Arial"/>
            </a:rPr>
            <a:t>Management of emerging contaminants including   PFOS/PFOA/micro-plastics/legionella/algal toxins 1,4 Dioxane and others.</a:t>
          </a:r>
        </a:p>
        <a:p>
          <a:pPr lvl="0" algn="l" defTabSz="488950">
            <a:lnSpc>
              <a:spcPct val="90000"/>
            </a:lnSpc>
            <a:spcBef>
              <a:spcPct val="0"/>
            </a:spcBef>
            <a:spcAft>
              <a:spcPct val="35000"/>
            </a:spcAft>
          </a:pPr>
          <a:r>
            <a:rPr lang="en-US" sz="1100" b="0" kern="1200" dirty="0">
              <a:latin typeface="Arial"/>
              <a:ea typeface="Open Sans Semibold" pitchFamily="34" charset="0"/>
              <a:cs typeface="Arial"/>
            </a:rPr>
            <a:t>4. Water reuse and water conservation mandates</a:t>
          </a:r>
        </a:p>
      </dsp:txBody>
      <dsp:txXfrm>
        <a:off x="2608038" y="201978"/>
        <a:ext cx="3824001" cy="1987600"/>
      </dsp:txXfrm>
    </dsp:sp>
    <dsp:sp modelId="{79939B07-7C18-B544-B78A-87DDFB614EE6}">
      <dsp:nvSpPr>
        <dsp:cNvPr id="0" name=""/>
        <dsp:cNvSpPr/>
      </dsp:nvSpPr>
      <dsp:spPr>
        <a:xfrm>
          <a:off x="4658646" y="4014276"/>
          <a:ext cx="4039034" cy="2249811"/>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13970" rIns="13970" bIns="13970" numCol="1" spcCol="1270" anchor="ctr" anchorCtr="0">
          <a:noAutofit/>
        </a:bodyPr>
        <a:lstStyle/>
        <a:p>
          <a:pPr lvl="0" algn="l" defTabSz="488950">
            <a:lnSpc>
              <a:spcPct val="80000"/>
            </a:lnSpc>
            <a:spcBef>
              <a:spcPct val="0"/>
            </a:spcBef>
            <a:spcAft>
              <a:spcPct val="35000"/>
            </a:spcAft>
          </a:pPr>
          <a:r>
            <a:rPr lang="en-IE" sz="1100" kern="1200" dirty="0">
              <a:latin typeface="Arial"/>
              <a:ea typeface="Open Sans Extrabold" pitchFamily="34" charset="0"/>
              <a:cs typeface="Arial"/>
            </a:rPr>
            <a:t>1. </a:t>
          </a:r>
          <a:r>
            <a:rPr lang="en-IE" sz="1100" kern="1200" dirty="0">
              <a:latin typeface="Arial"/>
              <a:ea typeface="Open Sans Semibold" pitchFamily="34" charset="0"/>
              <a:cs typeface="Arial"/>
            </a:rPr>
            <a:t>Improved and low-cost monitoring technologies to assure regulatory compliance. </a:t>
          </a:r>
        </a:p>
        <a:p>
          <a:pPr lvl="0" algn="l" defTabSz="488950">
            <a:lnSpc>
              <a:spcPct val="80000"/>
            </a:lnSpc>
            <a:spcBef>
              <a:spcPct val="0"/>
            </a:spcBef>
            <a:spcAft>
              <a:spcPct val="35000"/>
            </a:spcAft>
          </a:pPr>
          <a:r>
            <a:rPr lang="en-IE" sz="1100" kern="1200" dirty="0">
              <a:latin typeface="Arial"/>
              <a:ea typeface="Open Sans Semibold" pitchFamily="34" charset="0"/>
              <a:cs typeface="Arial"/>
            </a:rPr>
            <a:t>2.  Cost-effective technologies for treatment and removal of emerging contaminants.</a:t>
          </a:r>
          <a:endParaRPr lang="en-GB" sz="1100" kern="1200" dirty="0">
            <a:latin typeface="Arial"/>
            <a:ea typeface="Open Sans Semibold" pitchFamily="34" charset="0"/>
            <a:cs typeface="Arial"/>
          </a:endParaRPr>
        </a:p>
        <a:p>
          <a:pPr lvl="0" algn="l" defTabSz="488950">
            <a:lnSpc>
              <a:spcPct val="80000"/>
            </a:lnSpc>
            <a:spcBef>
              <a:spcPct val="0"/>
            </a:spcBef>
            <a:spcAft>
              <a:spcPct val="35000"/>
            </a:spcAft>
          </a:pPr>
          <a:r>
            <a:rPr lang="en-IE" sz="1100" kern="1200" dirty="0">
              <a:latin typeface="Arial"/>
              <a:ea typeface="Open Sans Extrabold" pitchFamily="34" charset="0"/>
              <a:cs typeface="Arial"/>
            </a:rPr>
            <a:t>2. Testing and a</a:t>
          </a:r>
          <a:r>
            <a:rPr lang="en-IE" sz="1100" kern="1200" dirty="0">
              <a:latin typeface="Arial"/>
              <a:ea typeface="Open Sans Semibold" pitchFamily="34" charset="0"/>
              <a:cs typeface="Arial"/>
            </a:rPr>
            <a:t>doption of next generation water and wastewater technologies.</a:t>
          </a:r>
          <a:endParaRPr lang="en-GB" sz="1100" kern="1200" dirty="0">
            <a:latin typeface="Arial"/>
            <a:ea typeface="Open Sans Semibold" pitchFamily="34" charset="0"/>
            <a:cs typeface="Arial"/>
          </a:endParaRPr>
        </a:p>
        <a:p>
          <a:pPr lvl="0" algn="l" defTabSz="488950">
            <a:lnSpc>
              <a:spcPct val="80000"/>
            </a:lnSpc>
            <a:spcBef>
              <a:spcPct val="0"/>
            </a:spcBef>
            <a:spcAft>
              <a:spcPct val="35000"/>
            </a:spcAft>
          </a:pPr>
          <a:r>
            <a:rPr lang="en-IE" sz="1100" kern="1200" dirty="0">
              <a:latin typeface="Arial"/>
              <a:ea typeface="Open Sans Extrabold" pitchFamily="34" charset="0"/>
              <a:cs typeface="Arial"/>
            </a:rPr>
            <a:t>3. </a:t>
          </a:r>
          <a:r>
            <a:rPr lang="en-IE" sz="1100" kern="1200" dirty="0">
              <a:latin typeface="Arial"/>
              <a:ea typeface="Open Sans Semibold" pitchFamily="34" charset="0"/>
              <a:cs typeface="Arial"/>
            </a:rPr>
            <a:t>Continuing US drinking water and ambient water quality objectives  in-line with the ‘Clean Water Act’, which requires EPA to develop criteria for ambient water quality that accurately reflects the latest scientific knowledge on the impacts of pollutants on human health and the environment and drinking water safety. </a:t>
          </a:r>
          <a:endParaRPr lang="en-US" sz="1100" kern="1200" dirty="0">
            <a:latin typeface="Arial"/>
            <a:ea typeface="Open Sans Semibold" pitchFamily="34" charset="0"/>
            <a:cs typeface="Arial"/>
          </a:endParaRPr>
        </a:p>
      </dsp:txBody>
      <dsp:txXfrm>
        <a:off x="4768473" y="4124103"/>
        <a:ext cx="3819380" cy="2030157"/>
      </dsp:txXfrm>
    </dsp:sp>
    <dsp:sp modelId="{B022ED72-E1D0-3045-8E96-E6A9645F525F}">
      <dsp:nvSpPr>
        <dsp:cNvPr id="0" name=""/>
        <dsp:cNvSpPr/>
      </dsp:nvSpPr>
      <dsp:spPr>
        <a:xfrm>
          <a:off x="307612" y="4014210"/>
          <a:ext cx="4087991" cy="2249877"/>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13970" rIns="13970" bIns="13970" numCol="1" spcCol="1270" anchor="ctr" anchorCtr="0">
          <a:noAutofit/>
        </a:bodyPr>
        <a:lstStyle/>
        <a:p>
          <a:pPr lvl="0" algn="l" defTabSz="488950">
            <a:lnSpc>
              <a:spcPct val="90000"/>
            </a:lnSpc>
            <a:spcBef>
              <a:spcPct val="0"/>
            </a:spcBef>
            <a:spcAft>
              <a:spcPct val="35000"/>
            </a:spcAft>
          </a:pPr>
          <a:r>
            <a:rPr lang="en-US" sz="1100" kern="1200" dirty="0">
              <a:latin typeface="Arial"/>
              <a:ea typeface="Open Sans Extrabold" pitchFamily="34" charset="0"/>
              <a:cs typeface="Arial"/>
            </a:rPr>
            <a:t>1. </a:t>
          </a:r>
          <a:r>
            <a:rPr lang="en-US" sz="1100" kern="1200" dirty="0">
              <a:latin typeface="Arial"/>
              <a:ea typeface="Open Sans Semibold" pitchFamily="34" charset="0"/>
              <a:cs typeface="Arial"/>
            </a:rPr>
            <a:t>Learning from the experiences of technology vendors in getting innovative, commercial-ready products to the marketplace, including the use of testing, permitting experiences and labeling programs.</a:t>
          </a:r>
        </a:p>
        <a:p>
          <a:pPr lvl="0" algn="l" defTabSz="488950">
            <a:lnSpc>
              <a:spcPct val="90000"/>
            </a:lnSpc>
            <a:spcBef>
              <a:spcPct val="0"/>
            </a:spcBef>
            <a:spcAft>
              <a:spcPct val="35000"/>
            </a:spcAft>
          </a:pPr>
          <a:r>
            <a:rPr lang="en-US" sz="1100" kern="1200" dirty="0">
              <a:latin typeface="Arial"/>
              <a:ea typeface="Open Sans Extrabold" pitchFamily="34" charset="0"/>
              <a:cs typeface="Arial"/>
            </a:rPr>
            <a:t>2. </a:t>
          </a:r>
          <a:r>
            <a:rPr lang="en-US" sz="1100" kern="1200" dirty="0">
              <a:latin typeface="Arial"/>
              <a:ea typeface="Open Sans Semibold" pitchFamily="34" charset="0"/>
              <a:cs typeface="Arial"/>
            </a:rPr>
            <a:t>Advancing model approaches for technology testing that benefit early-stage companies and identifies the role(s) of cluster organizations (ISO ETV Standard emerging).</a:t>
          </a:r>
        </a:p>
        <a:p>
          <a:pPr lvl="0" algn="l" defTabSz="488950">
            <a:lnSpc>
              <a:spcPct val="90000"/>
            </a:lnSpc>
            <a:spcBef>
              <a:spcPct val="0"/>
            </a:spcBef>
            <a:spcAft>
              <a:spcPct val="35000"/>
            </a:spcAft>
          </a:pPr>
          <a:r>
            <a:rPr lang="en-US" sz="1100" kern="1200" dirty="0">
              <a:latin typeface="Arial"/>
              <a:ea typeface="Open Sans Extrabold" pitchFamily="34" charset="0"/>
              <a:cs typeface="Arial"/>
            </a:rPr>
            <a:t>3. </a:t>
          </a:r>
          <a:r>
            <a:rPr lang="en-US" sz="1100" kern="1200" dirty="0">
              <a:latin typeface="Arial"/>
              <a:ea typeface="Open Sans Semibold" pitchFamily="34" charset="0"/>
              <a:cs typeface="Arial"/>
            </a:rPr>
            <a:t>Encouraging  cluster leader networking and collaboration.</a:t>
          </a:r>
        </a:p>
        <a:p>
          <a:pPr lvl="0" algn="l" defTabSz="488950">
            <a:lnSpc>
              <a:spcPct val="90000"/>
            </a:lnSpc>
            <a:spcBef>
              <a:spcPct val="0"/>
            </a:spcBef>
            <a:spcAft>
              <a:spcPct val="35000"/>
            </a:spcAft>
          </a:pPr>
          <a:r>
            <a:rPr lang="en-US" sz="1100" kern="1200" dirty="0">
              <a:latin typeface="Arial"/>
              <a:ea typeface="Open Sans Extrabold" pitchFamily="34" charset="0"/>
              <a:cs typeface="Arial"/>
            </a:rPr>
            <a:t>4. </a:t>
          </a:r>
          <a:r>
            <a:rPr lang="en-US" sz="1100" kern="1200" dirty="0">
              <a:latin typeface="Arial"/>
              <a:ea typeface="Open Sans Semibold" pitchFamily="34" charset="0"/>
              <a:cs typeface="Arial"/>
            </a:rPr>
            <a:t>Providing funding for US based early stage water companies and commercializing technologies developed by US federal and academic researchers.</a:t>
          </a:r>
        </a:p>
      </dsp:txBody>
      <dsp:txXfrm>
        <a:off x="417442" y="4124040"/>
        <a:ext cx="3868331" cy="203021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5F6047-9185-6047-82C6-2612B8745C59}">
      <dsp:nvSpPr>
        <dsp:cNvPr id="0" name=""/>
        <dsp:cNvSpPr/>
      </dsp:nvSpPr>
      <dsp:spPr>
        <a:xfrm>
          <a:off x="1178343" y="1056853"/>
          <a:ext cx="871650" cy="871650"/>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a:t>Trends in Business Models</a:t>
          </a:r>
        </a:p>
      </dsp:txBody>
      <dsp:txXfrm>
        <a:off x="1305993" y="1184503"/>
        <a:ext cx="616350" cy="616350"/>
      </dsp:txXfrm>
    </dsp:sp>
    <dsp:sp modelId="{44F6EC36-2782-CF43-AB6B-B5664A5773D7}">
      <dsp:nvSpPr>
        <dsp:cNvPr id="0" name=""/>
        <dsp:cNvSpPr/>
      </dsp:nvSpPr>
      <dsp:spPr>
        <a:xfrm rot="14763411">
          <a:off x="864020" y="567595"/>
          <a:ext cx="789056" cy="248420"/>
        </a:xfrm>
        <a:prstGeom prst="leftArrow">
          <a:avLst>
            <a:gd name="adj1" fmla="val 60000"/>
            <a:gd name="adj2" fmla="val 5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AA6FD6AD-6BB8-C14D-BFB9-B7DB3B969964}">
      <dsp:nvSpPr>
        <dsp:cNvPr id="0" name=""/>
        <dsp:cNvSpPr/>
      </dsp:nvSpPr>
      <dsp:spPr>
        <a:xfrm>
          <a:off x="684403" y="0"/>
          <a:ext cx="828068" cy="662454"/>
        </a:xfrm>
        <a:prstGeom prst="roundRect">
          <a:avLst>
            <a:gd name="adj" fmla="val 1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145" tIns="17145" rIns="17145" bIns="17145" numCol="1" spcCol="1270" anchor="ctr" anchorCtr="0">
          <a:noAutofit/>
        </a:bodyPr>
        <a:lstStyle/>
        <a:p>
          <a:pPr lvl="0" algn="ctr" defTabSz="400050">
            <a:lnSpc>
              <a:spcPct val="90000"/>
            </a:lnSpc>
            <a:spcBef>
              <a:spcPct val="0"/>
            </a:spcBef>
            <a:spcAft>
              <a:spcPct val="35000"/>
            </a:spcAft>
          </a:pPr>
          <a:r>
            <a:rPr lang="en-US" sz="900" kern="1200" dirty="0"/>
            <a:t>1) Shifts in the Value Chain </a:t>
          </a:r>
        </a:p>
      </dsp:txBody>
      <dsp:txXfrm>
        <a:off x="703806" y="19403"/>
        <a:ext cx="789262" cy="623648"/>
      </dsp:txXfrm>
    </dsp:sp>
    <dsp:sp modelId="{0BD6EF97-3933-E040-B2FF-97CD02564A4C}">
      <dsp:nvSpPr>
        <dsp:cNvPr id="0" name=""/>
        <dsp:cNvSpPr/>
      </dsp:nvSpPr>
      <dsp:spPr>
        <a:xfrm rot="6785515">
          <a:off x="844197" y="2197220"/>
          <a:ext cx="833233" cy="248420"/>
        </a:xfrm>
        <a:prstGeom prst="leftArrow">
          <a:avLst>
            <a:gd name="adj1" fmla="val 60000"/>
            <a:gd name="adj2" fmla="val 5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E5C80F87-4EE1-6144-9A72-4325D1FB218D}">
      <dsp:nvSpPr>
        <dsp:cNvPr id="0" name=""/>
        <dsp:cNvSpPr/>
      </dsp:nvSpPr>
      <dsp:spPr>
        <a:xfrm>
          <a:off x="683379" y="2373439"/>
          <a:ext cx="828068" cy="662454"/>
        </a:xfrm>
        <a:prstGeom prst="roundRect">
          <a:avLst>
            <a:gd name="adj" fmla="val 1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145" tIns="17145" rIns="17145" bIns="17145" numCol="1" spcCol="1270" anchor="ctr" anchorCtr="0">
          <a:noAutofit/>
        </a:bodyPr>
        <a:lstStyle/>
        <a:p>
          <a:pPr lvl="0" algn="ctr" defTabSz="400050">
            <a:lnSpc>
              <a:spcPct val="90000"/>
            </a:lnSpc>
            <a:spcBef>
              <a:spcPct val="0"/>
            </a:spcBef>
            <a:spcAft>
              <a:spcPct val="35000"/>
            </a:spcAft>
          </a:pPr>
          <a:r>
            <a:rPr lang="en-US" sz="900" kern="1200" dirty="0"/>
            <a:t>2) Technology Rental/Leasing </a:t>
          </a:r>
        </a:p>
      </dsp:txBody>
      <dsp:txXfrm>
        <a:off x="702782" y="2392842"/>
        <a:ext cx="789262" cy="623648"/>
      </dsp:txXfrm>
    </dsp:sp>
    <dsp:sp modelId="{3002D1BB-041D-834B-8560-B47D9E3AC701}">
      <dsp:nvSpPr>
        <dsp:cNvPr id="0" name=""/>
        <dsp:cNvSpPr/>
      </dsp:nvSpPr>
      <dsp:spPr>
        <a:xfrm rot="4020646">
          <a:off x="1549963" y="2196861"/>
          <a:ext cx="831306" cy="248420"/>
        </a:xfrm>
        <a:prstGeom prst="leftArrow">
          <a:avLst>
            <a:gd name="adj1" fmla="val 60000"/>
            <a:gd name="adj2" fmla="val 5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DD001710-3074-9049-8981-E6A0A0095E8E}">
      <dsp:nvSpPr>
        <dsp:cNvPr id="0" name=""/>
        <dsp:cNvSpPr/>
      </dsp:nvSpPr>
      <dsp:spPr>
        <a:xfrm>
          <a:off x="1713919" y="2372485"/>
          <a:ext cx="828068" cy="662454"/>
        </a:xfrm>
        <a:prstGeom prst="roundRect">
          <a:avLst>
            <a:gd name="adj" fmla="val 1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145" tIns="17145" rIns="17145" bIns="17145" numCol="1" spcCol="1270" anchor="ctr" anchorCtr="0">
          <a:noAutofit/>
        </a:bodyPr>
        <a:lstStyle/>
        <a:p>
          <a:pPr lvl="0" algn="ctr" defTabSz="400050">
            <a:lnSpc>
              <a:spcPct val="90000"/>
            </a:lnSpc>
            <a:spcBef>
              <a:spcPct val="0"/>
            </a:spcBef>
            <a:spcAft>
              <a:spcPct val="35000"/>
            </a:spcAft>
          </a:pPr>
          <a:r>
            <a:rPr lang="en-US" sz="900" kern="1200" dirty="0"/>
            <a:t>4) Data-as-a-Service (DaaS)</a:t>
          </a:r>
        </a:p>
      </dsp:txBody>
      <dsp:txXfrm>
        <a:off x="1733322" y="2391888"/>
        <a:ext cx="789262" cy="623648"/>
      </dsp:txXfrm>
    </dsp:sp>
    <dsp:sp modelId="{DFB57786-7684-AB42-BA08-BED9CACAC04E}">
      <dsp:nvSpPr>
        <dsp:cNvPr id="0" name=""/>
        <dsp:cNvSpPr/>
      </dsp:nvSpPr>
      <dsp:spPr>
        <a:xfrm rot="17646121">
          <a:off x="1577075" y="567828"/>
          <a:ext cx="790541" cy="248420"/>
        </a:xfrm>
        <a:prstGeom prst="leftArrow">
          <a:avLst>
            <a:gd name="adj1" fmla="val 60000"/>
            <a:gd name="adj2" fmla="val 50000"/>
          </a:avLst>
        </a:prstGeom>
        <a:solidFill>
          <a:srgbClr val="800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A2B2A178-C79D-AD48-8477-DAA6FD93A785}">
      <dsp:nvSpPr>
        <dsp:cNvPr id="0" name=""/>
        <dsp:cNvSpPr/>
      </dsp:nvSpPr>
      <dsp:spPr>
        <a:xfrm>
          <a:off x="1719725" y="0"/>
          <a:ext cx="828068" cy="662454"/>
        </a:xfrm>
        <a:prstGeom prst="roundRect">
          <a:avLst>
            <a:gd name="adj" fmla="val 10000"/>
          </a:avLst>
        </a:prstGeom>
        <a:solidFill>
          <a:srgbClr val="800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145" tIns="17145" rIns="17145" bIns="17145" numCol="1" spcCol="1270" anchor="ctr" anchorCtr="0">
          <a:noAutofit/>
        </a:bodyPr>
        <a:lstStyle/>
        <a:p>
          <a:pPr lvl="0" algn="ctr" defTabSz="400050">
            <a:lnSpc>
              <a:spcPct val="90000"/>
            </a:lnSpc>
            <a:spcBef>
              <a:spcPct val="0"/>
            </a:spcBef>
            <a:spcAft>
              <a:spcPct val="35000"/>
            </a:spcAft>
          </a:pPr>
          <a:r>
            <a:rPr lang="en-US" sz="900" kern="1200" dirty="0"/>
            <a:t>3) Water-as-a-Service (</a:t>
          </a:r>
          <a:r>
            <a:rPr lang="en-US" sz="900" kern="1200" dirty="0" err="1"/>
            <a:t>WaaS</a:t>
          </a:r>
          <a:r>
            <a:rPr lang="en-US" sz="900" kern="1200" dirty="0"/>
            <a:t>) and Financing Options</a:t>
          </a:r>
        </a:p>
      </dsp:txBody>
      <dsp:txXfrm>
        <a:off x="1739128" y="19403"/>
        <a:ext cx="789262" cy="623648"/>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9BB52F-EF05-A94C-B13F-7AE93741BDC3}">
      <dsp:nvSpPr>
        <dsp:cNvPr id="0" name=""/>
        <dsp:cNvSpPr/>
      </dsp:nvSpPr>
      <dsp:spPr>
        <a:xfrm>
          <a:off x="245049" y="54044"/>
          <a:ext cx="2658396" cy="1377773"/>
        </a:xfrm>
        <a:prstGeom prst="rect">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en-US" sz="1400" b="1" kern="1200" dirty="0" smtClean="0">
              <a:solidFill>
                <a:srgbClr val="FCD5B5"/>
              </a:solidFill>
              <a:latin typeface="Avenir Book"/>
              <a:cs typeface="Avenir Book"/>
            </a:rPr>
            <a:t>If a technology does not disrupt, is it truly disruptive? </a:t>
          </a:r>
        </a:p>
        <a:p>
          <a:pPr lvl="0" algn="ctr" defTabSz="622300" rtl="0">
            <a:lnSpc>
              <a:spcPct val="90000"/>
            </a:lnSpc>
            <a:spcBef>
              <a:spcPct val="0"/>
            </a:spcBef>
            <a:spcAft>
              <a:spcPct val="35000"/>
            </a:spcAft>
          </a:pPr>
          <a:r>
            <a:rPr lang="en-US" sz="1200" kern="1200" dirty="0" smtClean="0">
              <a:latin typeface="Avenir Book"/>
              <a:cs typeface="Avenir Book"/>
            </a:rPr>
            <a:t>e.g. Super Critical Water Oxidation. It holds the potential to disrupt but so far has not disrupted anything. </a:t>
          </a:r>
          <a:endParaRPr lang="en-US" sz="1200" kern="1200" dirty="0">
            <a:latin typeface="Avenir Book"/>
            <a:cs typeface="Avenir Book"/>
          </a:endParaRPr>
        </a:p>
      </dsp:txBody>
      <dsp:txXfrm>
        <a:off x="245049" y="54044"/>
        <a:ext cx="2658396" cy="1377773"/>
      </dsp:txXfrm>
    </dsp:sp>
    <dsp:sp modelId="{E4655B41-8F42-B24F-92B7-3208DFFA0C13}">
      <dsp:nvSpPr>
        <dsp:cNvPr id="0" name=""/>
        <dsp:cNvSpPr/>
      </dsp:nvSpPr>
      <dsp:spPr>
        <a:xfrm>
          <a:off x="3072288" y="2463"/>
          <a:ext cx="3241284" cy="1509094"/>
        </a:xfrm>
        <a:prstGeom prst="rect">
          <a:avLst/>
        </a:prstGeom>
        <a:solidFill>
          <a:schemeClr val="accent4">
            <a:hueOff val="-453111"/>
            <a:satOff val="-705"/>
            <a:lumOff val="3562"/>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en-US" sz="1400" b="1" kern="1200" dirty="0" smtClean="0">
              <a:solidFill>
                <a:srgbClr val="FCD5B5"/>
              </a:solidFill>
              <a:latin typeface="Avenir Book"/>
              <a:cs typeface="Avenir Book"/>
            </a:rPr>
            <a:t>How can we track and quantify disruption in practice? </a:t>
          </a:r>
        </a:p>
        <a:p>
          <a:pPr lvl="0" algn="ctr" defTabSz="622300" rtl="0">
            <a:lnSpc>
              <a:spcPct val="90000"/>
            </a:lnSpc>
            <a:spcBef>
              <a:spcPct val="0"/>
            </a:spcBef>
            <a:spcAft>
              <a:spcPct val="35000"/>
            </a:spcAft>
          </a:pPr>
          <a:r>
            <a:rPr lang="en-US" sz="1200" kern="1200" dirty="0" smtClean="0">
              <a:latin typeface="Avenir Book"/>
              <a:cs typeface="Avenir Book"/>
            </a:rPr>
            <a:t>e.g. % of new plants built that use this technology, process or business model.</a:t>
          </a:r>
          <a:endParaRPr lang="en-US" sz="1200" kern="1200" dirty="0">
            <a:latin typeface="Avenir Book"/>
            <a:cs typeface="Avenir Book"/>
          </a:endParaRPr>
        </a:p>
      </dsp:txBody>
      <dsp:txXfrm>
        <a:off x="3072288" y="2463"/>
        <a:ext cx="3241284" cy="1509094"/>
      </dsp:txXfrm>
    </dsp:sp>
    <dsp:sp modelId="{7D8E9BF5-901F-D542-B690-69249E6394A2}">
      <dsp:nvSpPr>
        <dsp:cNvPr id="0" name=""/>
        <dsp:cNvSpPr/>
      </dsp:nvSpPr>
      <dsp:spPr>
        <a:xfrm>
          <a:off x="6565088" y="2463"/>
          <a:ext cx="3216635" cy="1509094"/>
        </a:xfrm>
        <a:prstGeom prst="rect">
          <a:avLst/>
        </a:prstGeom>
        <a:solidFill>
          <a:schemeClr val="accent4">
            <a:hueOff val="-906222"/>
            <a:satOff val="-1409"/>
            <a:lumOff val="7124"/>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en-US" sz="1400" b="1" kern="1200" dirty="0" smtClean="0">
              <a:solidFill>
                <a:srgbClr val="FCD5B5"/>
              </a:solidFill>
              <a:latin typeface="Avenir Book"/>
              <a:cs typeface="Avenir Book"/>
            </a:rPr>
            <a:t>How can we differentiate between sustaining innovation and disruptive innovation? </a:t>
          </a:r>
        </a:p>
        <a:p>
          <a:pPr lvl="0" algn="ctr" defTabSz="622300" rtl="0">
            <a:lnSpc>
              <a:spcPct val="90000"/>
            </a:lnSpc>
            <a:spcBef>
              <a:spcPct val="0"/>
            </a:spcBef>
            <a:spcAft>
              <a:spcPct val="35000"/>
            </a:spcAft>
          </a:pPr>
          <a:r>
            <a:rPr lang="en-US" sz="1200" kern="1200" dirty="0" smtClean="0">
              <a:latin typeface="Avenir Book"/>
              <a:cs typeface="Avenir Book"/>
            </a:rPr>
            <a:t>e.g. is granular sludge disruptive or sustaining? Were UF membrane in drinking water filtration disruptive or sustaining? </a:t>
          </a:r>
          <a:endParaRPr lang="en-US" sz="1200" kern="1200" dirty="0">
            <a:latin typeface="Avenir Book"/>
            <a:cs typeface="Avenir Book"/>
          </a:endParaRPr>
        </a:p>
      </dsp:txBody>
      <dsp:txXfrm>
        <a:off x="6565088" y="2463"/>
        <a:ext cx="3216635" cy="1509094"/>
      </dsp:txXfrm>
    </dsp:sp>
    <dsp:sp modelId="{A96F76CB-C4C2-D942-BE4F-53FFCF1BB0C2}">
      <dsp:nvSpPr>
        <dsp:cNvPr id="0" name=""/>
        <dsp:cNvSpPr/>
      </dsp:nvSpPr>
      <dsp:spPr>
        <a:xfrm>
          <a:off x="1054942" y="1763074"/>
          <a:ext cx="3762198" cy="1509094"/>
        </a:xfrm>
        <a:prstGeom prst="rect">
          <a:avLst/>
        </a:prstGeom>
        <a:solidFill>
          <a:schemeClr val="accent4">
            <a:hueOff val="-1359333"/>
            <a:satOff val="-2114"/>
            <a:lumOff val="10687"/>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rtl="0">
            <a:lnSpc>
              <a:spcPct val="90000"/>
            </a:lnSpc>
            <a:spcBef>
              <a:spcPct val="0"/>
            </a:spcBef>
            <a:spcAft>
              <a:spcPct val="35000"/>
            </a:spcAft>
          </a:pPr>
          <a:r>
            <a:rPr lang="en-US" sz="1300" kern="1200" dirty="0" smtClean="0">
              <a:latin typeface="Avenir Book"/>
              <a:cs typeface="Avenir Book"/>
            </a:rPr>
            <a:t>Clayton Christensen definition of disruptive innovation as a </a:t>
          </a:r>
          <a:r>
            <a:rPr lang="en-US" sz="1300" b="0" u="none" kern="1200" dirty="0" smtClean="0">
              <a:solidFill>
                <a:srgbClr val="FCD5B5"/>
              </a:solidFill>
              <a:latin typeface="Avenir Book"/>
              <a:cs typeface="Avenir Book"/>
            </a:rPr>
            <a:t>“process by which a product or service take root initially in simple applications at the bottom of a market and then relentlessly move up the market, eventually displacing established competitors”</a:t>
          </a:r>
          <a:r>
            <a:rPr lang="en-US" sz="1300" b="1" u="none" kern="1200" dirty="0" smtClean="0">
              <a:solidFill>
                <a:srgbClr val="FCD5B5"/>
              </a:solidFill>
              <a:latin typeface="Avenir Book"/>
              <a:cs typeface="Avenir Book"/>
            </a:rPr>
            <a:t>  </a:t>
          </a:r>
          <a:r>
            <a:rPr lang="en-US" sz="1300" u="none" kern="1200" dirty="0" smtClean="0">
              <a:latin typeface="Avenir Book"/>
              <a:cs typeface="Avenir Book"/>
            </a:rPr>
            <a:t>vs. the more commonly held understanding of this. </a:t>
          </a:r>
          <a:endParaRPr lang="en-US" sz="1300" u="none" kern="1200" dirty="0">
            <a:latin typeface="Avenir Book"/>
            <a:cs typeface="Avenir Book"/>
          </a:endParaRPr>
        </a:p>
      </dsp:txBody>
      <dsp:txXfrm>
        <a:off x="1054942" y="1763074"/>
        <a:ext cx="3762198" cy="1509094"/>
      </dsp:txXfrm>
    </dsp:sp>
    <dsp:sp modelId="{5D067738-34C8-904A-9F9E-EC51BBDAE6CB}">
      <dsp:nvSpPr>
        <dsp:cNvPr id="0" name=""/>
        <dsp:cNvSpPr/>
      </dsp:nvSpPr>
      <dsp:spPr>
        <a:xfrm>
          <a:off x="5082742" y="1748994"/>
          <a:ext cx="3510682" cy="1509094"/>
        </a:xfrm>
        <a:prstGeom prst="rect">
          <a:avLst/>
        </a:prstGeom>
        <a:solidFill>
          <a:schemeClr val="accent4">
            <a:hueOff val="-1812445"/>
            <a:satOff val="-2819"/>
            <a:lumOff val="14249"/>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en-US" sz="1400" b="1" u="none" kern="1200" dirty="0" smtClean="0">
              <a:solidFill>
                <a:srgbClr val="FCD5B5"/>
              </a:solidFill>
              <a:latin typeface="Avenir Book"/>
              <a:cs typeface="Avenir Book"/>
            </a:rPr>
            <a:t>In water, should we speak about 'disruptive legislation’? </a:t>
          </a:r>
        </a:p>
        <a:p>
          <a:pPr lvl="0" algn="ctr" defTabSz="622300" rtl="0">
            <a:lnSpc>
              <a:spcPct val="90000"/>
            </a:lnSpc>
            <a:spcBef>
              <a:spcPct val="0"/>
            </a:spcBef>
            <a:spcAft>
              <a:spcPct val="35000"/>
            </a:spcAft>
          </a:pPr>
          <a:r>
            <a:rPr lang="en-US" sz="1300" u="none" kern="1200" dirty="0" smtClean="0">
              <a:latin typeface="Avenir Book"/>
              <a:cs typeface="Avenir Book"/>
            </a:rPr>
            <a:t>e.g. German and Swiss Legislation requiring treatment for removal of micro pollutants. Or a policy shift towards circular economy and resource recovery. </a:t>
          </a:r>
          <a:endParaRPr lang="en-US" sz="1300" u="none" kern="1200" dirty="0">
            <a:latin typeface="Avenir Book"/>
            <a:cs typeface="Avenir Book"/>
          </a:endParaRPr>
        </a:p>
      </dsp:txBody>
      <dsp:txXfrm>
        <a:off x="5082742" y="1748994"/>
        <a:ext cx="3510682" cy="1509094"/>
      </dsp:txXfrm>
    </dsp:sp>
    <dsp:sp modelId="{44DED0B0-2C3A-D94A-9B2D-0EA777E225CE}">
      <dsp:nvSpPr>
        <dsp:cNvPr id="0" name=""/>
        <dsp:cNvSpPr/>
      </dsp:nvSpPr>
      <dsp:spPr>
        <a:xfrm>
          <a:off x="303262" y="3523685"/>
          <a:ext cx="4523335" cy="1509094"/>
        </a:xfrm>
        <a:prstGeom prst="rect">
          <a:avLst/>
        </a:prstGeom>
        <a:solidFill>
          <a:schemeClr val="accent4">
            <a:hueOff val="-2265556"/>
            <a:satOff val="-3523"/>
            <a:lumOff val="17811"/>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en-US" sz="1400" b="1" u="none" kern="1200" dirty="0" smtClean="0">
              <a:solidFill>
                <a:srgbClr val="FFFFFF"/>
              </a:solidFill>
              <a:latin typeface="Avenir Book"/>
              <a:cs typeface="Avenir Book"/>
            </a:rPr>
            <a:t>Is market and technology fragmentation a buffer against disruption? </a:t>
          </a:r>
          <a:r>
            <a:rPr lang="en-US" sz="1400" b="1" u="none" kern="1200" dirty="0" smtClean="0">
              <a:solidFill>
                <a:srgbClr val="FCD5B5"/>
              </a:solidFill>
              <a:latin typeface="Avenir Book"/>
              <a:cs typeface="Avenir Book"/>
            </a:rPr>
            <a:t/>
          </a:r>
          <a:br>
            <a:rPr lang="en-US" sz="1400" b="1" u="none" kern="1200" dirty="0" smtClean="0">
              <a:solidFill>
                <a:srgbClr val="FCD5B5"/>
              </a:solidFill>
              <a:latin typeface="Avenir Book"/>
              <a:cs typeface="Avenir Book"/>
            </a:rPr>
          </a:br>
          <a:r>
            <a:rPr lang="en-US" sz="1200" b="1" u="none" kern="1200" dirty="0" smtClean="0">
              <a:latin typeface="Avenir Book"/>
              <a:cs typeface="Avenir Book"/>
            </a:rPr>
            <a:t>In the same way genetic diversity provides resilience in populations to the rapid spread of disease. </a:t>
          </a:r>
        </a:p>
        <a:p>
          <a:pPr lvl="0" algn="ctr" defTabSz="622300" rtl="0">
            <a:lnSpc>
              <a:spcPct val="90000"/>
            </a:lnSpc>
            <a:spcBef>
              <a:spcPct val="0"/>
            </a:spcBef>
            <a:spcAft>
              <a:spcPct val="35000"/>
            </a:spcAft>
          </a:pPr>
          <a:r>
            <a:rPr lang="en-US" sz="1200" u="none" kern="1200" dirty="0" smtClean="0">
              <a:latin typeface="Avenir Book"/>
              <a:cs typeface="Avenir Book"/>
            </a:rPr>
            <a:t>e.g. biological wastewater treatment comes in many flavors, SBR, MBR, MBBR, RBS, </a:t>
          </a:r>
          <a:br>
            <a:rPr lang="en-US" sz="1200" u="none" kern="1200" dirty="0" smtClean="0">
              <a:latin typeface="Avenir Book"/>
              <a:cs typeface="Avenir Book"/>
            </a:rPr>
          </a:br>
          <a:r>
            <a:rPr lang="en-US" sz="1200" u="none" kern="1200" dirty="0" smtClean="0">
              <a:latin typeface="Avenir Book"/>
              <a:cs typeface="Avenir Book"/>
            </a:rPr>
            <a:t>and conventional activated sludge. </a:t>
          </a:r>
          <a:endParaRPr lang="en-US" sz="1200" u="none" kern="1200" dirty="0">
            <a:latin typeface="Avenir Book"/>
            <a:cs typeface="Avenir Book"/>
          </a:endParaRPr>
        </a:p>
      </dsp:txBody>
      <dsp:txXfrm>
        <a:off x="303262" y="3523685"/>
        <a:ext cx="4523335" cy="1509094"/>
      </dsp:txXfrm>
    </dsp:sp>
    <dsp:sp modelId="{EB295E1B-D388-5A4C-AEA4-F7B888872404}">
      <dsp:nvSpPr>
        <dsp:cNvPr id="0" name=""/>
        <dsp:cNvSpPr/>
      </dsp:nvSpPr>
      <dsp:spPr>
        <a:xfrm>
          <a:off x="5078114" y="3523685"/>
          <a:ext cx="4562723" cy="1509094"/>
        </a:xfrm>
        <a:prstGeom prst="rect">
          <a:avLst/>
        </a:prstGeom>
        <a:solidFill>
          <a:schemeClr val="accent4">
            <a:hueOff val="-2718667"/>
            <a:satOff val="-4228"/>
            <a:lumOff val="21373"/>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en-US" sz="1400" b="1" u="none" kern="1200" dirty="0" smtClean="0">
              <a:solidFill>
                <a:schemeClr val="bg1"/>
              </a:solidFill>
              <a:latin typeface="Avenir Book"/>
              <a:cs typeface="Avenir Book"/>
            </a:rPr>
            <a:t>Should we really be looking for systems level disruptions in water as opposed to smaller technology changes within the current paradigm?</a:t>
          </a:r>
        </a:p>
        <a:p>
          <a:pPr lvl="0" algn="ctr" defTabSz="622300" rtl="0">
            <a:lnSpc>
              <a:spcPct val="90000"/>
            </a:lnSpc>
            <a:spcBef>
              <a:spcPct val="0"/>
            </a:spcBef>
            <a:spcAft>
              <a:spcPct val="35000"/>
            </a:spcAft>
          </a:pPr>
          <a:r>
            <a:rPr lang="en-US" sz="1300" u="none" kern="1200" dirty="0" smtClean="0">
              <a:latin typeface="Avenir Book"/>
              <a:cs typeface="Avenir Book"/>
            </a:rPr>
            <a:t> e.g. decentralized treatment, zero liquid discharge, energy neutrality. </a:t>
          </a:r>
          <a:endParaRPr lang="en-US" sz="1300" u="none" kern="1200" dirty="0">
            <a:latin typeface="Avenir Book"/>
            <a:cs typeface="Avenir Book"/>
          </a:endParaRPr>
        </a:p>
      </dsp:txBody>
      <dsp:txXfrm>
        <a:off x="5078114" y="3523685"/>
        <a:ext cx="4562723" cy="1509094"/>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AFEE95-F114-904C-A59D-C2FA055C04AC}">
      <dsp:nvSpPr>
        <dsp:cNvPr id="0" name=""/>
        <dsp:cNvSpPr/>
      </dsp:nvSpPr>
      <dsp:spPr>
        <a:xfrm>
          <a:off x="757208" y="0"/>
          <a:ext cx="6008111" cy="6008111"/>
        </a:xfrm>
        <a:prstGeom prst="diamond">
          <a:avLst/>
        </a:prstGeom>
        <a:solidFill>
          <a:schemeClr val="accent2">
            <a:lumMod val="20000"/>
            <a:lumOff val="80000"/>
          </a:schemeClr>
        </a:solidFill>
        <a:ln w="25400" cap="flat" cmpd="sng" algn="ctr">
          <a:noFill/>
          <a:prstDash val="solid"/>
        </a:ln>
        <a:effectLst/>
      </dsp:spPr>
      <dsp:style>
        <a:lnRef idx="2">
          <a:schemeClr val="accent2">
            <a:shade val="50000"/>
          </a:schemeClr>
        </a:lnRef>
        <a:fillRef idx="1">
          <a:schemeClr val="accent2"/>
        </a:fillRef>
        <a:effectRef idx="0">
          <a:schemeClr val="accent2"/>
        </a:effectRef>
        <a:fontRef idx="minor">
          <a:schemeClr val="lt1"/>
        </a:fontRef>
      </dsp:style>
    </dsp:sp>
    <dsp:sp modelId="{B7243C3C-4991-4A48-AD8C-334260E7B20A}">
      <dsp:nvSpPr>
        <dsp:cNvPr id="0" name=""/>
        <dsp:cNvSpPr/>
      </dsp:nvSpPr>
      <dsp:spPr>
        <a:xfrm>
          <a:off x="1327979" y="570770"/>
          <a:ext cx="2343163" cy="2343163"/>
        </a:xfrm>
        <a:prstGeom prst="roundRect">
          <a:avLst/>
        </a:prstGeom>
        <a:solidFill>
          <a:schemeClr val="accent1">
            <a:lumMod val="40000"/>
            <a:lumOff val="60000"/>
          </a:schemeClr>
        </a:solidFill>
        <a:ln w="25400" cap="flat" cmpd="sng" algn="ctr">
          <a:no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26670" tIns="26670" rIns="26670" bIns="26670" numCol="1" spcCol="1270" anchor="ctr" anchorCtr="0">
          <a:noAutofit/>
        </a:bodyPr>
        <a:lstStyle/>
        <a:p>
          <a:pPr lvl="0" algn="l" defTabSz="311150">
            <a:lnSpc>
              <a:spcPct val="90000"/>
            </a:lnSpc>
            <a:spcBef>
              <a:spcPct val="0"/>
            </a:spcBef>
            <a:spcAft>
              <a:spcPct val="35000"/>
            </a:spcAft>
          </a:pPr>
          <a:endParaRPr lang="en-GB" sz="700" b="0" kern="1200" dirty="0">
            <a:solidFill>
              <a:schemeClr val="tx1"/>
            </a:solidFill>
            <a:latin typeface="Arial"/>
            <a:cs typeface="Arial"/>
          </a:endParaRPr>
        </a:p>
      </dsp:txBody>
      <dsp:txXfrm>
        <a:off x="1442363" y="685154"/>
        <a:ext cx="2114395" cy="2114395"/>
      </dsp:txXfrm>
    </dsp:sp>
    <dsp:sp modelId="{8A037448-43F9-EE4C-BD1C-816EFC1C39E3}">
      <dsp:nvSpPr>
        <dsp:cNvPr id="0" name=""/>
        <dsp:cNvSpPr/>
      </dsp:nvSpPr>
      <dsp:spPr>
        <a:xfrm>
          <a:off x="3851385" y="570770"/>
          <a:ext cx="2343163" cy="2343163"/>
        </a:xfrm>
        <a:prstGeom prst="roundRect">
          <a:avLst/>
        </a:prstGeom>
        <a:solidFill>
          <a:schemeClr val="accent1">
            <a:lumMod val="40000"/>
            <a:lumOff val="60000"/>
          </a:schemeClr>
        </a:solidFill>
        <a:ln w="25400" cap="flat" cmpd="sng" algn="ctr">
          <a:no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30480" tIns="30480" rIns="30480" bIns="30480" numCol="1" spcCol="1270" anchor="ctr" anchorCtr="0">
          <a:noAutofit/>
        </a:bodyPr>
        <a:lstStyle/>
        <a:p>
          <a:pPr lvl="0" algn="l" defTabSz="355600">
            <a:lnSpc>
              <a:spcPct val="90000"/>
            </a:lnSpc>
            <a:spcBef>
              <a:spcPct val="0"/>
            </a:spcBef>
            <a:spcAft>
              <a:spcPct val="35000"/>
            </a:spcAft>
          </a:pPr>
          <a:endParaRPr lang="en-US" sz="800" b="0" kern="1200" dirty="0">
            <a:solidFill>
              <a:srgbClr val="000000"/>
            </a:solidFill>
            <a:latin typeface="Arial"/>
            <a:cs typeface="Arial"/>
          </a:endParaRPr>
        </a:p>
      </dsp:txBody>
      <dsp:txXfrm>
        <a:off x="3965769" y="685154"/>
        <a:ext cx="2114395" cy="2114395"/>
      </dsp:txXfrm>
    </dsp:sp>
    <dsp:sp modelId="{4FAB5981-72C8-E247-A2C3-0B2FA56F8FFD}">
      <dsp:nvSpPr>
        <dsp:cNvPr id="0" name=""/>
        <dsp:cNvSpPr/>
      </dsp:nvSpPr>
      <dsp:spPr>
        <a:xfrm>
          <a:off x="1327979" y="3094177"/>
          <a:ext cx="2343163" cy="2343163"/>
        </a:xfrm>
        <a:prstGeom prst="roundRect">
          <a:avLst/>
        </a:prstGeom>
        <a:solidFill>
          <a:schemeClr val="accent1">
            <a:lumMod val="40000"/>
            <a:lumOff val="60000"/>
          </a:schemeClr>
        </a:solidFill>
        <a:ln w="25400" cap="flat" cmpd="sng" algn="ctr">
          <a:no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41910" tIns="41910" rIns="41910" bIns="41910" numCol="1" spcCol="1270" anchor="ctr" anchorCtr="0">
          <a:noAutofit/>
        </a:bodyPr>
        <a:lstStyle/>
        <a:p>
          <a:pPr lvl="0" algn="l" defTabSz="466725">
            <a:lnSpc>
              <a:spcPct val="90000"/>
            </a:lnSpc>
            <a:spcBef>
              <a:spcPct val="0"/>
            </a:spcBef>
            <a:spcAft>
              <a:spcPct val="35000"/>
            </a:spcAft>
          </a:pPr>
          <a:r>
            <a:rPr lang="en-US" sz="1050" kern="1200" dirty="0" smtClean="0">
              <a:solidFill>
                <a:srgbClr val="000000"/>
              </a:solidFill>
              <a:latin typeface="Arial"/>
              <a:cs typeface="Arial"/>
            </a:rPr>
            <a:t>1. All infrastructure is challenged by climate change.</a:t>
          </a:r>
        </a:p>
        <a:p>
          <a:pPr lvl="0" algn="l" defTabSz="466725">
            <a:lnSpc>
              <a:spcPct val="90000"/>
            </a:lnSpc>
            <a:spcBef>
              <a:spcPct val="0"/>
            </a:spcBef>
            <a:spcAft>
              <a:spcPct val="35000"/>
            </a:spcAft>
          </a:pPr>
          <a:endParaRPr lang="en-US" sz="1000" kern="1200" dirty="0" smtClean="0">
            <a:solidFill>
              <a:srgbClr val="000000"/>
            </a:solidFill>
            <a:latin typeface="Arial"/>
            <a:cs typeface="Arial"/>
          </a:endParaRPr>
        </a:p>
        <a:p>
          <a:pPr lvl="0" algn="l" defTabSz="466725">
            <a:lnSpc>
              <a:spcPct val="90000"/>
            </a:lnSpc>
            <a:spcBef>
              <a:spcPct val="0"/>
            </a:spcBef>
            <a:spcAft>
              <a:spcPct val="35000"/>
            </a:spcAft>
          </a:pPr>
          <a:r>
            <a:rPr lang="en-US" sz="1000" kern="1200" dirty="0" smtClean="0">
              <a:solidFill>
                <a:srgbClr val="000000"/>
              </a:solidFill>
              <a:latin typeface="Arial"/>
              <a:cs typeface="Arial"/>
            </a:rPr>
            <a:t>2. Barriers to change for infrastructure is change itself.</a:t>
          </a:r>
          <a:endParaRPr lang="en-GB" sz="1000" kern="1200" dirty="0" smtClean="0">
            <a:solidFill>
              <a:srgbClr val="000000"/>
            </a:solidFill>
            <a:latin typeface="Arial"/>
            <a:cs typeface="Arial"/>
          </a:endParaRPr>
        </a:p>
        <a:p>
          <a:pPr lvl="0" algn="l" defTabSz="466725">
            <a:lnSpc>
              <a:spcPct val="90000"/>
            </a:lnSpc>
            <a:spcBef>
              <a:spcPct val="0"/>
            </a:spcBef>
            <a:spcAft>
              <a:spcPct val="35000"/>
            </a:spcAft>
          </a:pPr>
          <a:endParaRPr lang="en-GB" sz="1000" kern="1200" dirty="0" smtClean="0">
            <a:solidFill>
              <a:srgbClr val="000000"/>
            </a:solidFill>
            <a:latin typeface="Arial"/>
            <a:cs typeface="Arial"/>
          </a:endParaRPr>
        </a:p>
        <a:p>
          <a:pPr lvl="0" algn="l" defTabSz="466725">
            <a:lnSpc>
              <a:spcPct val="90000"/>
            </a:lnSpc>
            <a:spcBef>
              <a:spcPct val="0"/>
            </a:spcBef>
            <a:spcAft>
              <a:spcPct val="35000"/>
            </a:spcAft>
          </a:pPr>
          <a:r>
            <a:rPr lang="en-US" sz="1000" kern="1200" dirty="0" smtClean="0">
              <a:solidFill>
                <a:srgbClr val="000000"/>
              </a:solidFill>
              <a:latin typeface="Arial"/>
              <a:cs typeface="Arial"/>
            </a:rPr>
            <a:t>3.  Markets need to move to the view that climate change is an opportunity</a:t>
          </a:r>
          <a:endParaRPr lang="en-US" sz="1000" b="0" kern="1200" dirty="0">
            <a:solidFill>
              <a:srgbClr val="000000"/>
            </a:solidFill>
            <a:latin typeface="Arial"/>
            <a:cs typeface="Arial"/>
          </a:endParaRPr>
        </a:p>
      </dsp:txBody>
      <dsp:txXfrm>
        <a:off x="1442363" y="3208561"/>
        <a:ext cx="2114395" cy="2114395"/>
      </dsp:txXfrm>
    </dsp:sp>
    <dsp:sp modelId="{CB553763-0D3D-2B4D-B1C4-E4F28B3FB320}">
      <dsp:nvSpPr>
        <dsp:cNvPr id="0" name=""/>
        <dsp:cNvSpPr/>
      </dsp:nvSpPr>
      <dsp:spPr>
        <a:xfrm>
          <a:off x="3851385" y="3094177"/>
          <a:ext cx="2343163" cy="2343163"/>
        </a:xfrm>
        <a:prstGeom prst="roundRect">
          <a:avLst/>
        </a:prstGeom>
        <a:solidFill>
          <a:schemeClr val="accent1">
            <a:lumMod val="40000"/>
            <a:lumOff val="6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33375">
            <a:lnSpc>
              <a:spcPct val="90000"/>
            </a:lnSpc>
            <a:spcBef>
              <a:spcPct val="0"/>
            </a:spcBef>
            <a:spcAft>
              <a:spcPct val="35000"/>
            </a:spcAft>
          </a:pPr>
          <a:endParaRPr lang="en-US" sz="750" kern="1200" dirty="0"/>
        </a:p>
      </dsp:txBody>
      <dsp:txXfrm>
        <a:off x="3965769" y="3208561"/>
        <a:ext cx="2114395" cy="2114395"/>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AFEE95-F114-904C-A59D-C2FA055C04AC}">
      <dsp:nvSpPr>
        <dsp:cNvPr id="0" name=""/>
        <dsp:cNvSpPr/>
      </dsp:nvSpPr>
      <dsp:spPr>
        <a:xfrm>
          <a:off x="757208" y="0"/>
          <a:ext cx="6008111" cy="6008111"/>
        </a:xfrm>
        <a:prstGeom prst="diamond">
          <a:avLst/>
        </a:prstGeom>
        <a:solidFill>
          <a:schemeClr val="accent2">
            <a:lumMod val="20000"/>
            <a:lumOff val="80000"/>
          </a:schemeClr>
        </a:solidFill>
        <a:ln w="25400" cap="flat" cmpd="sng" algn="ctr">
          <a:noFill/>
          <a:prstDash val="solid"/>
        </a:ln>
        <a:effectLst/>
      </dsp:spPr>
      <dsp:style>
        <a:lnRef idx="2">
          <a:schemeClr val="accent2">
            <a:shade val="50000"/>
          </a:schemeClr>
        </a:lnRef>
        <a:fillRef idx="1">
          <a:schemeClr val="accent2"/>
        </a:fillRef>
        <a:effectRef idx="0">
          <a:schemeClr val="accent2"/>
        </a:effectRef>
        <a:fontRef idx="minor">
          <a:schemeClr val="lt1"/>
        </a:fontRef>
      </dsp:style>
    </dsp:sp>
    <dsp:sp modelId="{B7243C3C-4991-4A48-AD8C-334260E7B20A}">
      <dsp:nvSpPr>
        <dsp:cNvPr id="0" name=""/>
        <dsp:cNvSpPr/>
      </dsp:nvSpPr>
      <dsp:spPr>
        <a:xfrm>
          <a:off x="1327979" y="570770"/>
          <a:ext cx="2343163" cy="2343163"/>
        </a:xfrm>
        <a:prstGeom prst="roundRect">
          <a:avLst/>
        </a:prstGeom>
        <a:solidFill>
          <a:schemeClr val="accent1">
            <a:lumMod val="40000"/>
            <a:lumOff val="60000"/>
          </a:schemeClr>
        </a:solidFill>
        <a:ln w="25400" cap="flat" cmpd="sng" algn="ctr">
          <a:no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30480" tIns="30480" rIns="30480" bIns="30480" numCol="1" spcCol="1270" anchor="ctr" anchorCtr="0">
          <a:noAutofit/>
        </a:bodyPr>
        <a:lstStyle/>
        <a:p>
          <a:pPr lvl="0" algn="l" defTabSz="355600">
            <a:lnSpc>
              <a:spcPct val="90000"/>
            </a:lnSpc>
            <a:spcBef>
              <a:spcPct val="0"/>
            </a:spcBef>
            <a:spcAft>
              <a:spcPct val="35000"/>
            </a:spcAft>
          </a:pPr>
          <a:r>
            <a:rPr lang="en-GB" sz="800" b="0" kern="1200" dirty="0" smtClean="0">
              <a:solidFill>
                <a:schemeClr val="tx1"/>
              </a:solidFill>
              <a:latin typeface="Arial"/>
              <a:cs typeface="Arial"/>
            </a:rPr>
            <a:t>1. New Reports</a:t>
          </a:r>
        </a:p>
        <a:p>
          <a:pPr lvl="0" algn="l" defTabSz="355600">
            <a:lnSpc>
              <a:spcPct val="90000"/>
            </a:lnSpc>
            <a:spcBef>
              <a:spcPct val="0"/>
            </a:spcBef>
            <a:spcAft>
              <a:spcPct val="35000"/>
            </a:spcAft>
          </a:pPr>
          <a:r>
            <a:rPr lang="en-GB" sz="800" b="0" kern="1200" dirty="0" smtClean="0">
              <a:solidFill>
                <a:schemeClr val="tx1"/>
              </a:solidFill>
              <a:latin typeface="Arial"/>
              <a:cs typeface="Arial"/>
            </a:rPr>
            <a:t>2. Water </a:t>
          </a:r>
          <a:r>
            <a:rPr lang="en-US" sz="800" b="0" kern="1200" dirty="0" smtClean="0">
              <a:solidFill>
                <a:schemeClr val="tx1"/>
              </a:solidFill>
              <a:latin typeface="Arial"/>
              <a:cs typeface="Arial"/>
            </a:rPr>
            <a:t>contamination issues (e.g., Flint, MI)</a:t>
          </a:r>
        </a:p>
        <a:p>
          <a:pPr lvl="0" algn="l" defTabSz="355600">
            <a:lnSpc>
              <a:spcPct val="90000"/>
            </a:lnSpc>
            <a:spcBef>
              <a:spcPct val="0"/>
            </a:spcBef>
            <a:spcAft>
              <a:spcPct val="35000"/>
            </a:spcAft>
          </a:pPr>
          <a:r>
            <a:rPr lang="en-US" sz="800" b="0" kern="1200" dirty="0" smtClean="0">
              <a:solidFill>
                <a:schemeClr val="tx1"/>
              </a:solidFill>
              <a:latin typeface="Arial"/>
              <a:cs typeface="Arial"/>
            </a:rPr>
            <a:t>3. Growing awareness of poor tap water quality in many areas of the world </a:t>
          </a:r>
        </a:p>
        <a:p>
          <a:pPr lvl="0" algn="l" defTabSz="355600">
            <a:lnSpc>
              <a:spcPct val="90000"/>
            </a:lnSpc>
            <a:spcBef>
              <a:spcPct val="0"/>
            </a:spcBef>
            <a:spcAft>
              <a:spcPct val="35000"/>
            </a:spcAft>
          </a:pPr>
          <a:r>
            <a:rPr lang="en-US" sz="800" b="0" kern="1200" dirty="0" smtClean="0">
              <a:solidFill>
                <a:schemeClr val="tx1"/>
              </a:solidFill>
              <a:latin typeface="Arial"/>
              <a:cs typeface="Arial"/>
            </a:rPr>
            <a:t>4. Municipal water utilities cannot afford to deal with failing infrastructure and increasing contaminant removal to meet more stringent standards</a:t>
          </a:r>
        </a:p>
        <a:p>
          <a:pPr lvl="0" algn="l" defTabSz="355600">
            <a:lnSpc>
              <a:spcPct val="90000"/>
            </a:lnSpc>
            <a:spcBef>
              <a:spcPct val="0"/>
            </a:spcBef>
            <a:spcAft>
              <a:spcPct val="35000"/>
            </a:spcAft>
          </a:pPr>
          <a:r>
            <a:rPr lang="en-US" sz="800" b="0" kern="1200" dirty="0" smtClean="0">
              <a:solidFill>
                <a:schemeClr val="tx1"/>
              </a:solidFill>
              <a:latin typeface="Arial"/>
              <a:cs typeface="Arial"/>
            </a:rPr>
            <a:t>5. Water Scarcity</a:t>
          </a:r>
        </a:p>
        <a:p>
          <a:pPr lvl="0" algn="l" defTabSz="355600">
            <a:lnSpc>
              <a:spcPct val="90000"/>
            </a:lnSpc>
            <a:spcBef>
              <a:spcPct val="0"/>
            </a:spcBef>
            <a:spcAft>
              <a:spcPct val="35000"/>
            </a:spcAft>
          </a:pPr>
          <a:r>
            <a:rPr lang="en-US" sz="800" b="0" kern="1200" dirty="0" smtClean="0">
              <a:solidFill>
                <a:schemeClr val="tx1"/>
              </a:solidFill>
              <a:latin typeface="Arial"/>
              <a:cs typeface="Arial"/>
            </a:rPr>
            <a:t>6. New ways of marketing to urban customers (i.e., online, Amazon, etc.)</a:t>
          </a:r>
        </a:p>
        <a:p>
          <a:pPr lvl="0" algn="l" defTabSz="355600">
            <a:lnSpc>
              <a:spcPct val="90000"/>
            </a:lnSpc>
            <a:spcBef>
              <a:spcPct val="0"/>
            </a:spcBef>
            <a:spcAft>
              <a:spcPct val="35000"/>
            </a:spcAft>
          </a:pPr>
          <a:r>
            <a:rPr lang="en-US" sz="800" b="0" kern="1200" dirty="0" smtClean="0">
              <a:solidFill>
                <a:schemeClr val="tx1"/>
              </a:solidFill>
              <a:latin typeface="Arial"/>
              <a:cs typeface="Arial"/>
            </a:rPr>
            <a:t>7. A plethora of new products (e.g., countertop, under the sink, whole house) </a:t>
          </a:r>
          <a:endParaRPr lang="en-GB" sz="800" b="0" kern="1200" dirty="0">
            <a:solidFill>
              <a:schemeClr val="tx1"/>
            </a:solidFill>
            <a:latin typeface="Arial"/>
            <a:cs typeface="Arial"/>
          </a:endParaRPr>
        </a:p>
      </dsp:txBody>
      <dsp:txXfrm>
        <a:off x="1442363" y="685154"/>
        <a:ext cx="2114395" cy="2114395"/>
      </dsp:txXfrm>
    </dsp:sp>
    <dsp:sp modelId="{8A037448-43F9-EE4C-BD1C-816EFC1C39E3}">
      <dsp:nvSpPr>
        <dsp:cNvPr id="0" name=""/>
        <dsp:cNvSpPr/>
      </dsp:nvSpPr>
      <dsp:spPr>
        <a:xfrm>
          <a:off x="3851385" y="570770"/>
          <a:ext cx="2343163" cy="2343163"/>
        </a:xfrm>
        <a:prstGeom prst="roundRect">
          <a:avLst/>
        </a:prstGeom>
        <a:solidFill>
          <a:schemeClr val="accent1">
            <a:lumMod val="40000"/>
            <a:lumOff val="60000"/>
          </a:schemeClr>
        </a:solidFill>
        <a:ln w="25400" cap="flat" cmpd="sng" algn="ctr">
          <a:no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30480" tIns="30480" rIns="30480" bIns="30480" numCol="1" spcCol="1270" anchor="ctr" anchorCtr="0">
          <a:noAutofit/>
        </a:bodyPr>
        <a:lstStyle/>
        <a:p>
          <a:pPr lvl="0" algn="l" defTabSz="355600">
            <a:lnSpc>
              <a:spcPct val="90000"/>
            </a:lnSpc>
            <a:spcBef>
              <a:spcPct val="0"/>
            </a:spcBef>
            <a:spcAft>
              <a:spcPct val="35000"/>
            </a:spcAft>
          </a:pPr>
          <a:r>
            <a:rPr lang="en-US" sz="800" b="0" kern="1200" dirty="0" smtClean="0">
              <a:solidFill>
                <a:srgbClr val="000000"/>
              </a:solidFill>
              <a:latin typeface="Arial"/>
              <a:cs typeface="Arial"/>
            </a:rPr>
            <a:t>1. Easier Access via online shopping</a:t>
          </a:r>
          <a:endParaRPr lang="en-GB" sz="800" b="0" kern="1200" dirty="0" smtClean="0">
            <a:solidFill>
              <a:srgbClr val="000000"/>
            </a:solidFill>
            <a:latin typeface="Arial"/>
            <a:cs typeface="Arial"/>
          </a:endParaRPr>
        </a:p>
        <a:p>
          <a:pPr lvl="0" algn="l" defTabSz="355600">
            <a:lnSpc>
              <a:spcPct val="90000"/>
            </a:lnSpc>
            <a:spcBef>
              <a:spcPct val="0"/>
            </a:spcBef>
            <a:spcAft>
              <a:spcPct val="35000"/>
            </a:spcAft>
          </a:pPr>
          <a:r>
            <a:rPr lang="en-US" sz="800" b="0" kern="1200" dirty="0" smtClean="0">
              <a:solidFill>
                <a:srgbClr val="000000"/>
              </a:solidFill>
              <a:latin typeface="Arial"/>
              <a:cs typeface="Arial"/>
            </a:rPr>
            <a:t>2. Internet Of Things (IoT) provides connectivity, promise of safety, and better support from supplier</a:t>
          </a:r>
          <a:endParaRPr lang="en-GB" sz="800" b="0" kern="1200" dirty="0" smtClean="0">
            <a:solidFill>
              <a:srgbClr val="000000"/>
            </a:solidFill>
            <a:latin typeface="Arial"/>
            <a:cs typeface="Arial"/>
          </a:endParaRPr>
        </a:p>
        <a:p>
          <a:pPr lvl="0" algn="l" defTabSz="355600">
            <a:lnSpc>
              <a:spcPct val="90000"/>
            </a:lnSpc>
            <a:spcBef>
              <a:spcPct val="0"/>
            </a:spcBef>
            <a:spcAft>
              <a:spcPct val="35000"/>
            </a:spcAft>
          </a:pPr>
          <a:r>
            <a:rPr lang="en-US" sz="800" b="0" kern="1200" dirty="0" smtClean="0">
              <a:solidFill>
                <a:srgbClr val="000000"/>
              </a:solidFill>
              <a:latin typeface="Arial"/>
              <a:cs typeface="Arial"/>
            </a:rPr>
            <a:t>3. Increased connectivity to ensure proper maintenance of home treatment devices  alleviates concerns of regulators</a:t>
          </a:r>
          <a:endParaRPr lang="en-US" sz="800" b="0" kern="1200" dirty="0">
            <a:solidFill>
              <a:srgbClr val="000000"/>
            </a:solidFill>
            <a:latin typeface="Arial"/>
            <a:cs typeface="Arial"/>
          </a:endParaRPr>
        </a:p>
      </dsp:txBody>
      <dsp:txXfrm>
        <a:off x="3965769" y="685154"/>
        <a:ext cx="2114395" cy="2114395"/>
      </dsp:txXfrm>
    </dsp:sp>
    <dsp:sp modelId="{4FAB5981-72C8-E247-A2C3-0B2FA56F8FFD}">
      <dsp:nvSpPr>
        <dsp:cNvPr id="0" name=""/>
        <dsp:cNvSpPr/>
      </dsp:nvSpPr>
      <dsp:spPr>
        <a:xfrm>
          <a:off x="1327979" y="3094177"/>
          <a:ext cx="2343163" cy="2343163"/>
        </a:xfrm>
        <a:prstGeom prst="roundRect">
          <a:avLst/>
        </a:prstGeom>
        <a:solidFill>
          <a:schemeClr val="accent1">
            <a:lumMod val="40000"/>
            <a:lumOff val="60000"/>
          </a:schemeClr>
        </a:solidFill>
        <a:ln w="25400" cap="flat" cmpd="sng" algn="ctr">
          <a:no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26670" tIns="26670" rIns="26670" bIns="26670" numCol="1" spcCol="1270" anchor="ctr" anchorCtr="0">
          <a:noAutofit/>
        </a:bodyPr>
        <a:lstStyle/>
        <a:p>
          <a:pPr lvl="0" algn="l" defTabSz="288925">
            <a:lnSpc>
              <a:spcPct val="90000"/>
            </a:lnSpc>
            <a:spcBef>
              <a:spcPct val="0"/>
            </a:spcBef>
            <a:spcAft>
              <a:spcPct val="35000"/>
            </a:spcAft>
          </a:pPr>
          <a:r>
            <a:rPr lang="en-US" sz="650" b="0" kern="1200" dirty="0" smtClean="0">
              <a:solidFill>
                <a:srgbClr val="000000"/>
              </a:solidFill>
              <a:latin typeface="Arial"/>
              <a:cs typeface="Arial"/>
            </a:rPr>
            <a:t>1. High Costs: - devices are not cheap</a:t>
          </a:r>
        </a:p>
        <a:p>
          <a:pPr lvl="0" algn="l" defTabSz="288925">
            <a:lnSpc>
              <a:spcPct val="90000"/>
            </a:lnSpc>
            <a:spcBef>
              <a:spcPct val="0"/>
            </a:spcBef>
            <a:spcAft>
              <a:spcPct val="35000"/>
            </a:spcAft>
          </a:pPr>
          <a:r>
            <a:rPr lang="en-US" sz="650" b="0" kern="1200" dirty="0" smtClean="0">
              <a:solidFill>
                <a:srgbClr val="000000"/>
              </a:solidFill>
              <a:latin typeface="Arial"/>
              <a:cs typeface="Arial"/>
            </a:rPr>
            <a:t>2. Increasingly crowded market; many new entrants</a:t>
          </a:r>
          <a:endParaRPr lang="en-GB" sz="650" b="0" kern="1200" dirty="0" smtClean="0">
            <a:solidFill>
              <a:srgbClr val="000000"/>
            </a:solidFill>
            <a:latin typeface="Arial"/>
            <a:cs typeface="Arial"/>
          </a:endParaRPr>
        </a:p>
        <a:p>
          <a:pPr lvl="0" algn="l" defTabSz="288925">
            <a:lnSpc>
              <a:spcPct val="90000"/>
            </a:lnSpc>
            <a:spcBef>
              <a:spcPct val="0"/>
            </a:spcBef>
            <a:spcAft>
              <a:spcPct val="35000"/>
            </a:spcAft>
          </a:pPr>
          <a:r>
            <a:rPr lang="en-US" sz="650" b="0" kern="1200" dirty="0" smtClean="0">
              <a:solidFill>
                <a:srgbClr val="000000"/>
              </a:solidFill>
              <a:latin typeface="Arial"/>
              <a:cs typeface="Arial"/>
            </a:rPr>
            <a:t>3. Competition between traditional suppliers and new entrants</a:t>
          </a:r>
          <a:endParaRPr lang="en-GB" sz="650" b="0" kern="1200" dirty="0" smtClean="0">
            <a:solidFill>
              <a:srgbClr val="000000"/>
            </a:solidFill>
            <a:latin typeface="Arial"/>
            <a:cs typeface="Arial"/>
          </a:endParaRPr>
        </a:p>
        <a:p>
          <a:pPr lvl="0" algn="l" defTabSz="288925">
            <a:lnSpc>
              <a:spcPct val="90000"/>
            </a:lnSpc>
            <a:spcBef>
              <a:spcPct val="0"/>
            </a:spcBef>
            <a:spcAft>
              <a:spcPct val="35000"/>
            </a:spcAft>
          </a:pPr>
          <a:r>
            <a:rPr lang="en-US" sz="650" b="0" kern="1200" dirty="0" smtClean="0">
              <a:solidFill>
                <a:srgbClr val="000000"/>
              </a:solidFill>
              <a:latin typeface="Arial"/>
              <a:cs typeface="Arial"/>
            </a:rPr>
            <a:t>	- Traditional market leaders (Culligan, EcoWater, 	</a:t>
          </a:r>
          <a:r>
            <a:rPr lang="en-US" sz="650" b="0" kern="1200" dirty="0" err="1" smtClean="0">
              <a:solidFill>
                <a:srgbClr val="000000"/>
              </a:solidFill>
              <a:latin typeface="Arial"/>
              <a:cs typeface="Arial"/>
            </a:rPr>
            <a:t>Kinetico</a:t>
          </a:r>
          <a:r>
            <a:rPr lang="en-US" sz="650" b="0" kern="1200" dirty="0" smtClean="0">
              <a:solidFill>
                <a:srgbClr val="000000"/>
              </a:solidFill>
              <a:latin typeface="Arial"/>
              <a:cs typeface="Arial"/>
            </a:rPr>
            <a:t>) sell POU and POE devices to 	rural and small municipal customers through a 	network of dealers</a:t>
          </a:r>
          <a:endParaRPr lang="en-GB" sz="650" b="0" kern="1200" dirty="0" smtClean="0">
            <a:solidFill>
              <a:srgbClr val="000000"/>
            </a:solidFill>
            <a:latin typeface="Arial"/>
            <a:cs typeface="Arial"/>
          </a:endParaRPr>
        </a:p>
        <a:p>
          <a:pPr lvl="0" algn="l" defTabSz="288925">
            <a:lnSpc>
              <a:spcPct val="90000"/>
            </a:lnSpc>
            <a:spcBef>
              <a:spcPct val="0"/>
            </a:spcBef>
            <a:spcAft>
              <a:spcPct val="35000"/>
            </a:spcAft>
          </a:pPr>
          <a:r>
            <a:rPr lang="en-US" sz="650" b="0" kern="1200" dirty="0" smtClean="0">
              <a:solidFill>
                <a:srgbClr val="000000"/>
              </a:solidFill>
              <a:latin typeface="Arial"/>
              <a:cs typeface="Arial"/>
            </a:rPr>
            <a:t>	- Newer entrants (</a:t>
          </a:r>
          <a:r>
            <a:rPr lang="en-US" sz="650" b="0" kern="1200" dirty="0" err="1" smtClean="0">
              <a:solidFill>
                <a:srgbClr val="000000"/>
              </a:solidFill>
              <a:latin typeface="Arial"/>
              <a:cs typeface="Arial"/>
            </a:rPr>
            <a:t>Pur</a:t>
          </a:r>
          <a:r>
            <a:rPr lang="en-US" sz="650" b="0" kern="1200" dirty="0" smtClean="0">
              <a:solidFill>
                <a:srgbClr val="000000"/>
              </a:solidFill>
              <a:latin typeface="Arial"/>
              <a:cs typeface="Arial"/>
            </a:rPr>
            <a:t>, Brita, others) sell online, 	through big box stores, and typically feature  	pour thru pitchers, countertop or single faucet 	purifier devices</a:t>
          </a:r>
          <a:endParaRPr lang="en-GB" sz="650" b="0" kern="1200" dirty="0" smtClean="0">
            <a:solidFill>
              <a:srgbClr val="000000"/>
            </a:solidFill>
            <a:latin typeface="Arial"/>
            <a:cs typeface="Arial"/>
          </a:endParaRPr>
        </a:p>
        <a:p>
          <a:pPr lvl="0" algn="l" defTabSz="288925">
            <a:lnSpc>
              <a:spcPct val="90000"/>
            </a:lnSpc>
            <a:spcBef>
              <a:spcPct val="0"/>
            </a:spcBef>
            <a:spcAft>
              <a:spcPct val="35000"/>
            </a:spcAft>
          </a:pPr>
          <a:r>
            <a:rPr lang="en-US" sz="650" b="0" kern="1200" dirty="0" smtClean="0">
              <a:solidFill>
                <a:srgbClr val="000000"/>
              </a:solidFill>
              <a:latin typeface="Arial"/>
              <a:cs typeface="Arial"/>
            </a:rPr>
            <a:t>4. Who is going to win the IoT competition as homes become increasingly connected?</a:t>
          </a:r>
          <a:endParaRPr lang="en-GB" sz="650" b="0" kern="1200" dirty="0" smtClean="0">
            <a:solidFill>
              <a:srgbClr val="000000"/>
            </a:solidFill>
            <a:latin typeface="Arial"/>
            <a:cs typeface="Arial"/>
          </a:endParaRPr>
        </a:p>
        <a:p>
          <a:pPr lvl="0" algn="l" defTabSz="288925">
            <a:lnSpc>
              <a:spcPct val="90000"/>
            </a:lnSpc>
            <a:spcBef>
              <a:spcPct val="0"/>
            </a:spcBef>
            <a:spcAft>
              <a:spcPct val="35000"/>
            </a:spcAft>
          </a:pPr>
          <a:r>
            <a:rPr lang="en-US" sz="650" b="0" kern="1200" dirty="0" smtClean="0">
              <a:solidFill>
                <a:srgbClr val="000000"/>
              </a:solidFill>
              <a:latin typeface="Arial"/>
              <a:cs typeface="Arial"/>
            </a:rPr>
            <a:t>5. Providing timely and effective service and maintenance</a:t>
          </a:r>
          <a:endParaRPr lang="en-GB" sz="650" b="0" kern="1200" dirty="0" smtClean="0">
            <a:solidFill>
              <a:srgbClr val="000000"/>
            </a:solidFill>
            <a:latin typeface="Arial"/>
            <a:cs typeface="Arial"/>
          </a:endParaRPr>
        </a:p>
        <a:p>
          <a:pPr lvl="0" algn="l" defTabSz="288925">
            <a:lnSpc>
              <a:spcPct val="90000"/>
            </a:lnSpc>
            <a:spcBef>
              <a:spcPct val="0"/>
            </a:spcBef>
            <a:spcAft>
              <a:spcPct val="35000"/>
            </a:spcAft>
          </a:pPr>
          <a:r>
            <a:rPr lang="en-US" sz="650" b="0" kern="1200" dirty="0" smtClean="0">
              <a:solidFill>
                <a:srgbClr val="000000"/>
              </a:solidFill>
              <a:latin typeface="Arial"/>
              <a:cs typeface="Arial"/>
            </a:rPr>
            <a:t>6. Costly certifications required to meet regulations and the requirements of informed consumers</a:t>
          </a:r>
          <a:endParaRPr lang="en-GB" sz="650" b="0" kern="1200" dirty="0" smtClean="0">
            <a:solidFill>
              <a:srgbClr val="000000"/>
            </a:solidFill>
            <a:latin typeface="Arial"/>
            <a:cs typeface="Arial"/>
          </a:endParaRPr>
        </a:p>
        <a:p>
          <a:pPr lvl="0" algn="l" defTabSz="288925">
            <a:lnSpc>
              <a:spcPct val="90000"/>
            </a:lnSpc>
            <a:spcBef>
              <a:spcPct val="0"/>
            </a:spcBef>
            <a:spcAft>
              <a:spcPct val="35000"/>
            </a:spcAft>
          </a:pPr>
          <a:endParaRPr lang="en-US" sz="600" b="0" kern="1200" dirty="0">
            <a:solidFill>
              <a:srgbClr val="000000"/>
            </a:solidFill>
            <a:latin typeface="Arial"/>
            <a:cs typeface="Arial"/>
          </a:endParaRPr>
        </a:p>
      </dsp:txBody>
      <dsp:txXfrm>
        <a:off x="1442363" y="3208561"/>
        <a:ext cx="2114395" cy="2114395"/>
      </dsp:txXfrm>
    </dsp:sp>
    <dsp:sp modelId="{CB553763-0D3D-2B4D-B1C4-E4F28B3FB320}">
      <dsp:nvSpPr>
        <dsp:cNvPr id="0" name=""/>
        <dsp:cNvSpPr/>
      </dsp:nvSpPr>
      <dsp:spPr>
        <a:xfrm>
          <a:off x="3851385" y="3094177"/>
          <a:ext cx="2343163" cy="2343163"/>
        </a:xfrm>
        <a:prstGeom prst="roundRect">
          <a:avLst/>
        </a:prstGeom>
        <a:solidFill>
          <a:schemeClr val="accent1">
            <a:lumMod val="40000"/>
            <a:lumOff val="6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l" defTabSz="355600">
            <a:lnSpc>
              <a:spcPct val="90000"/>
            </a:lnSpc>
            <a:spcBef>
              <a:spcPct val="0"/>
            </a:spcBef>
            <a:spcAft>
              <a:spcPct val="35000"/>
            </a:spcAft>
          </a:pPr>
          <a:endParaRPr lang="en-US" sz="800" b="0" kern="1200" dirty="0" smtClean="0">
            <a:solidFill>
              <a:srgbClr val="000000"/>
            </a:solidFill>
            <a:latin typeface="Arial"/>
            <a:cs typeface="Arial"/>
          </a:endParaRPr>
        </a:p>
        <a:p>
          <a:pPr lvl="0" algn="l" defTabSz="355600">
            <a:lnSpc>
              <a:spcPct val="90000"/>
            </a:lnSpc>
            <a:spcBef>
              <a:spcPct val="0"/>
            </a:spcBef>
            <a:spcAft>
              <a:spcPct val="35000"/>
            </a:spcAft>
          </a:pPr>
          <a:r>
            <a:rPr lang="en-US" sz="900" b="0" kern="1200" dirty="0" smtClean="0">
              <a:solidFill>
                <a:srgbClr val="000000"/>
              </a:solidFill>
              <a:latin typeface="Arial"/>
              <a:cs typeface="Arial"/>
            </a:rPr>
            <a:t>1</a:t>
          </a:r>
          <a:r>
            <a:rPr lang="en-US" sz="800" b="0" kern="1200" dirty="0" smtClean="0">
              <a:solidFill>
                <a:srgbClr val="000000"/>
              </a:solidFill>
              <a:latin typeface="Arial"/>
              <a:cs typeface="Arial"/>
            </a:rPr>
            <a:t>. Traditional suppliers (Culligan, EcoWater, </a:t>
          </a:r>
          <a:r>
            <a:rPr lang="en-US" sz="800" b="0" kern="1200" dirty="0" err="1" smtClean="0">
              <a:solidFill>
                <a:srgbClr val="000000"/>
              </a:solidFill>
              <a:latin typeface="Arial"/>
              <a:cs typeface="Arial"/>
            </a:rPr>
            <a:t>Kinetico</a:t>
          </a:r>
          <a:r>
            <a:rPr lang="en-US" sz="800" b="0" kern="1200" dirty="0" smtClean="0">
              <a:solidFill>
                <a:srgbClr val="000000"/>
              </a:solidFill>
              <a:latin typeface="Arial"/>
              <a:cs typeface="Arial"/>
            </a:rPr>
            <a:t>) will continue to prosper in more rural markets while striving to find ways to access and capitalize on urban markets around the world</a:t>
          </a:r>
          <a:endParaRPr lang="en-GB" sz="800" b="0" kern="1200" dirty="0" smtClean="0">
            <a:solidFill>
              <a:srgbClr val="000000"/>
            </a:solidFill>
            <a:latin typeface="Arial"/>
            <a:cs typeface="Arial"/>
          </a:endParaRPr>
        </a:p>
        <a:p>
          <a:pPr lvl="0" algn="l" defTabSz="355600">
            <a:lnSpc>
              <a:spcPct val="90000"/>
            </a:lnSpc>
            <a:spcBef>
              <a:spcPct val="0"/>
            </a:spcBef>
            <a:spcAft>
              <a:spcPct val="35000"/>
            </a:spcAft>
          </a:pPr>
          <a:r>
            <a:rPr lang="en-US" sz="800" b="0" kern="1200" dirty="0" smtClean="0">
              <a:solidFill>
                <a:srgbClr val="000000"/>
              </a:solidFill>
              <a:latin typeface="Arial"/>
              <a:cs typeface="Arial"/>
            </a:rPr>
            <a:t>2. Newer entrants will win via newer channels of distribution (Online Sales, Amazon, Big Box Stores)</a:t>
          </a:r>
          <a:endParaRPr lang="en-GB" sz="800" b="0" kern="1200" dirty="0" smtClean="0">
            <a:solidFill>
              <a:srgbClr val="000000"/>
            </a:solidFill>
            <a:latin typeface="Arial"/>
            <a:cs typeface="Arial"/>
          </a:endParaRPr>
        </a:p>
        <a:p>
          <a:pPr lvl="0" algn="l" defTabSz="355600">
            <a:lnSpc>
              <a:spcPct val="90000"/>
            </a:lnSpc>
            <a:spcBef>
              <a:spcPct val="0"/>
            </a:spcBef>
            <a:spcAft>
              <a:spcPct val="35000"/>
            </a:spcAft>
          </a:pPr>
          <a:r>
            <a:rPr lang="en-US" sz="800" b="0" kern="1200" dirty="0" smtClean="0">
              <a:solidFill>
                <a:srgbClr val="000000"/>
              </a:solidFill>
              <a:latin typeface="Arial"/>
              <a:cs typeface="Arial"/>
            </a:rPr>
            <a:t>3. Whichever suppliers win the battle for most cost-effective connectivity in the home (i.e., winning with best IoT offerings)</a:t>
          </a:r>
          <a:endParaRPr lang="en-GB" sz="800" b="0" kern="1200" dirty="0" smtClean="0">
            <a:solidFill>
              <a:srgbClr val="000000"/>
            </a:solidFill>
            <a:latin typeface="Arial"/>
            <a:cs typeface="Arial"/>
          </a:endParaRPr>
        </a:p>
        <a:p>
          <a:pPr lvl="0" algn="l" defTabSz="355600">
            <a:lnSpc>
              <a:spcPct val="90000"/>
            </a:lnSpc>
            <a:spcBef>
              <a:spcPct val="0"/>
            </a:spcBef>
            <a:spcAft>
              <a:spcPct val="35000"/>
            </a:spcAft>
          </a:pPr>
          <a:r>
            <a:rPr lang="en-US" sz="800" b="0" kern="1200" dirty="0" smtClean="0">
              <a:solidFill>
                <a:srgbClr val="000000"/>
              </a:solidFill>
              <a:latin typeface="Arial"/>
              <a:cs typeface="Arial"/>
            </a:rPr>
            <a:t>4. Those who master online marketing and sales</a:t>
          </a:r>
          <a:endParaRPr lang="en-GB" sz="800" b="0" kern="1200" dirty="0" smtClean="0">
            <a:solidFill>
              <a:srgbClr val="000000"/>
            </a:solidFill>
            <a:latin typeface="Arial"/>
            <a:cs typeface="Arial"/>
          </a:endParaRPr>
        </a:p>
        <a:p>
          <a:pPr lvl="0" algn="l" defTabSz="355600">
            <a:lnSpc>
              <a:spcPct val="90000"/>
            </a:lnSpc>
            <a:spcBef>
              <a:spcPct val="0"/>
            </a:spcBef>
            <a:spcAft>
              <a:spcPct val="35000"/>
            </a:spcAft>
          </a:pPr>
          <a:r>
            <a:rPr lang="en-US" sz="800" b="0" kern="1200" dirty="0" smtClean="0">
              <a:solidFill>
                <a:srgbClr val="000000"/>
              </a:solidFill>
              <a:latin typeface="Arial"/>
              <a:cs typeface="Arial"/>
            </a:rPr>
            <a:t>5. Whole House Units (representing final barrier to ensure safety and quality)</a:t>
          </a:r>
          <a:endParaRPr lang="en-GB" sz="800" b="0" kern="1200" dirty="0" smtClean="0">
            <a:solidFill>
              <a:srgbClr val="000000"/>
            </a:solidFill>
            <a:latin typeface="Arial"/>
            <a:cs typeface="Arial"/>
          </a:endParaRPr>
        </a:p>
        <a:p>
          <a:pPr lvl="0" algn="l" defTabSz="355600">
            <a:lnSpc>
              <a:spcPct val="90000"/>
            </a:lnSpc>
            <a:spcBef>
              <a:spcPct val="0"/>
            </a:spcBef>
            <a:spcAft>
              <a:spcPct val="35000"/>
            </a:spcAft>
          </a:pPr>
          <a:r>
            <a:rPr lang="en-US" sz="800" b="0" kern="1200" dirty="0" smtClean="0">
              <a:solidFill>
                <a:srgbClr val="000000"/>
              </a:solidFill>
              <a:latin typeface="Arial"/>
              <a:cs typeface="Arial"/>
            </a:rPr>
            <a:t>6. Those who can provide timely and effective service and maintenance</a:t>
          </a:r>
          <a:endParaRPr lang="en-GB" sz="800" b="0" kern="1200" dirty="0" smtClean="0">
            <a:solidFill>
              <a:srgbClr val="000000"/>
            </a:solidFill>
            <a:latin typeface="Arial"/>
            <a:cs typeface="Arial"/>
          </a:endParaRPr>
        </a:p>
        <a:p>
          <a:pPr lvl="0" algn="ctr" defTabSz="355600">
            <a:lnSpc>
              <a:spcPct val="90000"/>
            </a:lnSpc>
            <a:spcBef>
              <a:spcPct val="0"/>
            </a:spcBef>
            <a:spcAft>
              <a:spcPct val="35000"/>
            </a:spcAft>
          </a:pPr>
          <a:endParaRPr lang="en-US" sz="750" kern="1200" dirty="0"/>
        </a:p>
      </dsp:txBody>
      <dsp:txXfrm>
        <a:off x="3965769" y="3208561"/>
        <a:ext cx="2114395" cy="2114395"/>
      </dsp:txXfrm>
    </dsp:sp>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4.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5.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6.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7.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8.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9.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13.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0.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F7888B4-90FB-FC49-8152-5FD23CA68B59}" type="datetimeFigureOut">
              <a:rPr lang="en-US" smtClean="0"/>
              <a:t>12/06/18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CD344C9-66E8-F841-940B-D7ADA7C53473}" type="slidenum">
              <a:rPr lang="en-US" smtClean="0"/>
              <a:t>‹#›</a:t>
            </a:fld>
            <a:endParaRPr lang="en-US"/>
          </a:p>
        </p:txBody>
      </p:sp>
    </p:spTree>
    <p:extLst>
      <p:ext uri="{BB962C8B-B14F-4D97-AF65-F5344CB8AC3E}">
        <p14:creationId xmlns:p14="http://schemas.microsoft.com/office/powerpoint/2010/main" val="21984092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48FBD07-3073-8C41-8DD7-B601ACA9E727}" type="datetimeFigureOut">
              <a:rPr lang="en-US" smtClean="0"/>
              <a:t>12/06/18</a:t>
            </a:fld>
            <a:endParaRPr lang="en-US"/>
          </a:p>
        </p:txBody>
      </p:sp>
      <p:sp>
        <p:nvSpPr>
          <p:cNvPr id="4" name="Slide Image Placeholder 3"/>
          <p:cNvSpPr>
            <a:spLocks noGrp="1" noRot="1" noChangeAspect="1"/>
          </p:cNvSpPr>
          <p:nvPr>
            <p:ph type="sldImg" idx="2"/>
          </p:nvPr>
        </p:nvSpPr>
        <p:spPr>
          <a:xfrm>
            <a:off x="1028700" y="685800"/>
            <a:ext cx="48006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8884A3D-5F33-154B-BF54-AC20E8AA8D2F}" type="slidenum">
              <a:rPr lang="en-US" smtClean="0"/>
              <a:t>‹#›</a:t>
            </a:fld>
            <a:endParaRPr lang="en-US"/>
          </a:p>
        </p:txBody>
      </p:sp>
    </p:spTree>
    <p:extLst>
      <p:ext uri="{BB962C8B-B14F-4D97-AF65-F5344CB8AC3E}">
        <p14:creationId xmlns:p14="http://schemas.microsoft.com/office/powerpoint/2010/main" val="460918082"/>
      </p:ext>
    </p:extLst>
  </p:cSld>
  <p:clrMap bg1="lt1" tx1="dk1" bg2="lt2" tx2="dk2" accent1="accent1" accent2="accent2" accent3="accent3" accent4="accent4" accent5="accent5" accent6="accent6" hlink="hlink" folHlink="folHlink"/>
  <p:hf hdr="0" ftr="0" dt="0"/>
  <p:notesStyle>
    <a:lvl1pPr marL="0" algn="l" defTabSz="486918" rtl="0" eaLnBrk="1" latinLnBrk="0" hangingPunct="1">
      <a:defRPr sz="1300" kern="1200">
        <a:solidFill>
          <a:schemeClr val="tx1"/>
        </a:solidFill>
        <a:latin typeface="+mn-lt"/>
        <a:ea typeface="+mn-ea"/>
        <a:cs typeface="+mn-cs"/>
      </a:defRPr>
    </a:lvl1pPr>
    <a:lvl2pPr marL="486918" algn="l" defTabSz="486918" rtl="0" eaLnBrk="1" latinLnBrk="0" hangingPunct="1">
      <a:defRPr sz="1300" kern="1200">
        <a:solidFill>
          <a:schemeClr val="tx1"/>
        </a:solidFill>
        <a:latin typeface="+mn-lt"/>
        <a:ea typeface="+mn-ea"/>
        <a:cs typeface="+mn-cs"/>
      </a:defRPr>
    </a:lvl2pPr>
    <a:lvl3pPr marL="973836" algn="l" defTabSz="486918" rtl="0" eaLnBrk="1" latinLnBrk="0" hangingPunct="1">
      <a:defRPr sz="1300" kern="1200">
        <a:solidFill>
          <a:schemeClr val="tx1"/>
        </a:solidFill>
        <a:latin typeface="+mn-lt"/>
        <a:ea typeface="+mn-ea"/>
        <a:cs typeface="+mn-cs"/>
      </a:defRPr>
    </a:lvl3pPr>
    <a:lvl4pPr marL="1460754" algn="l" defTabSz="486918" rtl="0" eaLnBrk="1" latinLnBrk="0" hangingPunct="1">
      <a:defRPr sz="1300" kern="1200">
        <a:solidFill>
          <a:schemeClr val="tx1"/>
        </a:solidFill>
        <a:latin typeface="+mn-lt"/>
        <a:ea typeface="+mn-ea"/>
        <a:cs typeface="+mn-cs"/>
      </a:defRPr>
    </a:lvl4pPr>
    <a:lvl5pPr marL="1947672" algn="l" defTabSz="486918" rtl="0" eaLnBrk="1" latinLnBrk="0" hangingPunct="1">
      <a:defRPr sz="1300" kern="1200">
        <a:solidFill>
          <a:schemeClr val="tx1"/>
        </a:solidFill>
        <a:latin typeface="+mn-lt"/>
        <a:ea typeface="+mn-ea"/>
        <a:cs typeface="+mn-cs"/>
      </a:defRPr>
    </a:lvl5pPr>
    <a:lvl6pPr marL="2434590" algn="l" defTabSz="486918" rtl="0" eaLnBrk="1" latinLnBrk="0" hangingPunct="1">
      <a:defRPr sz="1300" kern="1200">
        <a:solidFill>
          <a:schemeClr val="tx1"/>
        </a:solidFill>
        <a:latin typeface="+mn-lt"/>
        <a:ea typeface="+mn-ea"/>
        <a:cs typeface="+mn-cs"/>
      </a:defRPr>
    </a:lvl6pPr>
    <a:lvl7pPr marL="2921508" algn="l" defTabSz="486918" rtl="0" eaLnBrk="1" latinLnBrk="0" hangingPunct="1">
      <a:defRPr sz="1300" kern="1200">
        <a:solidFill>
          <a:schemeClr val="tx1"/>
        </a:solidFill>
        <a:latin typeface="+mn-lt"/>
        <a:ea typeface="+mn-ea"/>
        <a:cs typeface="+mn-cs"/>
      </a:defRPr>
    </a:lvl7pPr>
    <a:lvl8pPr marL="3408426" algn="l" defTabSz="486918" rtl="0" eaLnBrk="1" latinLnBrk="0" hangingPunct="1">
      <a:defRPr sz="1300" kern="1200">
        <a:solidFill>
          <a:schemeClr val="tx1"/>
        </a:solidFill>
        <a:latin typeface="+mn-lt"/>
        <a:ea typeface="+mn-ea"/>
        <a:cs typeface="+mn-cs"/>
      </a:defRPr>
    </a:lvl8pPr>
    <a:lvl9pPr marL="3895344" algn="l" defTabSz="486918" rtl="0" eaLnBrk="1" latinLnBrk="0" hangingPunct="1">
      <a:defRPr sz="13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ight Triangle 6"/>
          <p:cNvSpPr/>
          <p:nvPr/>
        </p:nvSpPr>
        <p:spPr>
          <a:xfrm>
            <a:off x="1" y="2741119"/>
            <a:ext cx="3884414" cy="4358181"/>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7384" tIns="48692" rIns="97384" bIns="48692" rtlCol="0" anchor="ctr"/>
          <a:lstStyle/>
          <a:p>
            <a:pPr algn="ctr"/>
            <a:endParaRPr lang="en-US"/>
          </a:p>
        </p:txBody>
      </p:sp>
      <p:sp>
        <p:nvSpPr>
          <p:cNvPr id="8" name="Freeform 7"/>
          <p:cNvSpPr/>
          <p:nvPr/>
        </p:nvSpPr>
        <p:spPr>
          <a:xfrm>
            <a:off x="-2588" y="-957"/>
            <a:ext cx="9946688" cy="7100258"/>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7384" tIns="48692" rIns="97384" bIns="48692" rtlCol="0" anchor="ctr"/>
          <a:lstStyle/>
          <a:p>
            <a:pPr algn="ctr"/>
            <a:endParaRPr lang="en-US"/>
          </a:p>
        </p:txBody>
      </p:sp>
      <p:sp>
        <p:nvSpPr>
          <p:cNvPr id="2" name="Title 1"/>
          <p:cNvSpPr>
            <a:spLocks noGrp="1"/>
          </p:cNvSpPr>
          <p:nvPr>
            <p:ph type="ctrTitle"/>
          </p:nvPr>
        </p:nvSpPr>
        <p:spPr>
          <a:xfrm rot="19140000">
            <a:off x="888610" y="1791287"/>
            <a:ext cx="6142878" cy="1246680"/>
          </a:xfrm>
        </p:spPr>
        <p:txBody>
          <a:bodyPr bIns="9738" anchor="b"/>
          <a:lstStyle>
            <a:lvl1pPr>
              <a:defRPr sz="3400"/>
            </a:lvl1pPr>
          </a:lstStyle>
          <a:p>
            <a:r>
              <a:rPr lang="ga-IE" smtClean="0"/>
              <a:t>Click to edit Master title style</a:t>
            </a:r>
            <a:endParaRPr lang="en-US" dirty="0"/>
          </a:p>
        </p:txBody>
      </p:sp>
      <p:sp>
        <p:nvSpPr>
          <p:cNvPr id="3" name="Subtitle 2"/>
          <p:cNvSpPr>
            <a:spLocks noGrp="1"/>
          </p:cNvSpPr>
          <p:nvPr>
            <p:ph type="subTitle" idx="1"/>
          </p:nvPr>
        </p:nvSpPr>
        <p:spPr>
          <a:xfrm rot="19140000">
            <a:off x="1318352" y="2557865"/>
            <a:ext cx="7080855" cy="340844"/>
          </a:xfrm>
        </p:spPr>
        <p:txBody>
          <a:bodyPr tIns="9738">
            <a:normAutofit/>
          </a:bodyPr>
          <a:lstStyle>
            <a:lvl1pPr marL="0" indent="0" algn="l">
              <a:buNone/>
              <a:defRPr kumimoji="0" lang="en-US" sz="1500" b="0" i="0" u="none" strike="noStrike" kern="1200" cap="all" spc="426" normalizeH="0" baseline="0" noProof="0" dirty="0" smtClean="0">
                <a:ln>
                  <a:noFill/>
                </a:ln>
                <a:solidFill>
                  <a:schemeClr val="tx1"/>
                </a:solidFill>
                <a:effectLst/>
                <a:uLnTx/>
                <a:uFillTx/>
                <a:latin typeface="+mn-lt"/>
                <a:ea typeface="+mj-ea"/>
                <a:cs typeface="Tunga" pitchFamily="2"/>
              </a:defRPr>
            </a:lvl1pPr>
            <a:lvl2pPr marL="486918" indent="0" algn="ctr">
              <a:buNone/>
              <a:defRPr>
                <a:solidFill>
                  <a:schemeClr val="tx1">
                    <a:tint val="75000"/>
                  </a:schemeClr>
                </a:solidFill>
              </a:defRPr>
            </a:lvl2pPr>
            <a:lvl3pPr marL="973836" indent="0" algn="ctr">
              <a:buNone/>
              <a:defRPr>
                <a:solidFill>
                  <a:schemeClr val="tx1">
                    <a:tint val="75000"/>
                  </a:schemeClr>
                </a:solidFill>
              </a:defRPr>
            </a:lvl3pPr>
            <a:lvl4pPr marL="1460754" indent="0" algn="ctr">
              <a:buNone/>
              <a:defRPr>
                <a:solidFill>
                  <a:schemeClr val="tx1">
                    <a:tint val="75000"/>
                  </a:schemeClr>
                </a:solidFill>
              </a:defRPr>
            </a:lvl4pPr>
            <a:lvl5pPr marL="1947672" indent="0" algn="ctr">
              <a:buNone/>
              <a:defRPr>
                <a:solidFill>
                  <a:schemeClr val="tx1">
                    <a:tint val="75000"/>
                  </a:schemeClr>
                </a:solidFill>
              </a:defRPr>
            </a:lvl5pPr>
            <a:lvl6pPr marL="2434590" indent="0" algn="ctr">
              <a:buNone/>
              <a:defRPr>
                <a:solidFill>
                  <a:schemeClr val="tx1">
                    <a:tint val="75000"/>
                  </a:schemeClr>
                </a:solidFill>
              </a:defRPr>
            </a:lvl6pPr>
            <a:lvl7pPr marL="2921508" indent="0" algn="ctr">
              <a:buNone/>
              <a:defRPr>
                <a:solidFill>
                  <a:schemeClr val="tx1">
                    <a:tint val="75000"/>
                  </a:schemeClr>
                </a:solidFill>
              </a:defRPr>
            </a:lvl7pPr>
            <a:lvl8pPr marL="3408426" indent="0" algn="ctr">
              <a:buNone/>
              <a:defRPr>
                <a:solidFill>
                  <a:schemeClr val="tx1">
                    <a:tint val="75000"/>
                  </a:schemeClr>
                </a:solidFill>
              </a:defRPr>
            </a:lvl8pPr>
            <a:lvl9pPr marL="3895344" indent="0" algn="ctr">
              <a:buNone/>
              <a:defRPr>
                <a:solidFill>
                  <a:schemeClr val="tx1">
                    <a:tint val="75000"/>
                  </a:schemeClr>
                </a:solidFill>
              </a:defRPr>
            </a:lvl9pPr>
          </a:lstStyle>
          <a:p>
            <a:pPr marL="0" marR="0" lvl="0" indent="0" algn="l" defTabSz="973836"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ga-IE" smtClean="0"/>
              <a:t>Click to edit Master subtitle style</a:t>
            </a:r>
            <a:endParaRPr lang="en-US" dirty="0"/>
          </a:p>
        </p:txBody>
      </p:sp>
      <p:sp>
        <p:nvSpPr>
          <p:cNvPr id="4" name="Date Placeholder 3"/>
          <p:cNvSpPr>
            <a:spLocks noGrp="1"/>
          </p:cNvSpPr>
          <p:nvPr>
            <p:ph type="dt" sz="half" idx="10"/>
          </p:nvPr>
        </p:nvSpPr>
        <p:spPr/>
        <p:txBody>
          <a:bodyPr/>
          <a:lstStyle/>
          <a:p>
            <a:fld id="{B7334AEF-A29F-5146-A489-9B9DB55DEE35}" type="datetime1">
              <a:rPr lang="en-IE" smtClean="0"/>
              <a:t>12/06/18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D7A59-36E2-48B9-B146-C1E59501F63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Content Placeholder 2"/>
          <p:cNvSpPr>
            <a:spLocks noGrp="1"/>
          </p:cNvSpPr>
          <p:nvPr>
            <p:ph idx="1"/>
          </p:nvPr>
        </p:nvSpPr>
        <p:spPr/>
        <p:txBody>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dirty="0"/>
          </a:p>
        </p:txBody>
      </p:sp>
      <p:sp>
        <p:nvSpPr>
          <p:cNvPr id="4" name="Date Placeholder 3"/>
          <p:cNvSpPr>
            <a:spLocks noGrp="1"/>
          </p:cNvSpPr>
          <p:nvPr>
            <p:ph type="dt" sz="half" idx="10"/>
          </p:nvPr>
        </p:nvSpPr>
        <p:spPr/>
        <p:txBody>
          <a:bodyPr/>
          <a:lstStyle/>
          <a:p>
            <a:fld id="{B532FDC8-7900-FE46-B9ED-981C24567478}" type="datetime1">
              <a:rPr lang="en-IE" smtClean="0"/>
              <a:t>12/06/18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5B2B4A-C87B-8647-A513-D8DB4238C1E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Freeform 7"/>
          <p:cNvSpPr/>
          <p:nvPr/>
        </p:nvSpPr>
        <p:spPr>
          <a:xfrm>
            <a:off x="-2588" y="-957"/>
            <a:ext cx="9946688" cy="7100258"/>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7384" tIns="48692" rIns="97384" bIns="48692" rtlCol="0" anchor="ctr"/>
          <a:lstStyle/>
          <a:p>
            <a:pPr algn="ctr"/>
            <a:endParaRPr lang="en-US"/>
          </a:p>
        </p:txBody>
      </p:sp>
      <p:sp>
        <p:nvSpPr>
          <p:cNvPr id="7" name="Right Triangle 6"/>
          <p:cNvSpPr/>
          <p:nvPr/>
        </p:nvSpPr>
        <p:spPr>
          <a:xfrm>
            <a:off x="1" y="2741119"/>
            <a:ext cx="3884414" cy="4358181"/>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7384" tIns="48692" rIns="97384" bIns="48692" rtlCol="0" anchor="ctr"/>
          <a:lstStyle/>
          <a:p>
            <a:pPr algn="ctr"/>
            <a:endParaRPr lang="en-US"/>
          </a:p>
        </p:txBody>
      </p:sp>
      <p:sp>
        <p:nvSpPr>
          <p:cNvPr id="2" name="Title 1"/>
          <p:cNvSpPr>
            <a:spLocks noGrp="1"/>
          </p:cNvSpPr>
          <p:nvPr>
            <p:ph type="title"/>
          </p:nvPr>
        </p:nvSpPr>
        <p:spPr>
          <a:xfrm rot="19140000">
            <a:off x="891096" y="1787493"/>
            <a:ext cx="6145454" cy="1249995"/>
          </a:xfrm>
        </p:spPr>
        <p:txBody>
          <a:bodyPr bIns="9738" anchor="b"/>
          <a:lstStyle>
            <a:lvl1pPr algn="l">
              <a:defRPr kumimoji="0" lang="en-US" sz="34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73836" rtl="0" eaLnBrk="1" fontAlgn="auto" latinLnBrk="0" hangingPunct="1">
              <a:lnSpc>
                <a:spcPct val="100000"/>
              </a:lnSpc>
              <a:spcBef>
                <a:spcPct val="0"/>
              </a:spcBef>
              <a:spcAft>
                <a:spcPts val="0"/>
              </a:spcAft>
              <a:buClrTx/>
              <a:buSzTx/>
              <a:buFontTx/>
              <a:buNone/>
              <a:tabLst/>
              <a:defRPr/>
            </a:pPr>
            <a:r>
              <a:rPr lang="ga-IE" smtClean="0"/>
              <a:t>Click to edit Master title style</a:t>
            </a:r>
            <a:endParaRPr lang="en-US" dirty="0"/>
          </a:p>
        </p:txBody>
      </p:sp>
      <p:sp>
        <p:nvSpPr>
          <p:cNvPr id="3" name="Text Placeholder 2"/>
          <p:cNvSpPr>
            <a:spLocks noGrp="1"/>
          </p:cNvSpPr>
          <p:nvPr>
            <p:ph type="body" idx="1"/>
          </p:nvPr>
        </p:nvSpPr>
        <p:spPr>
          <a:xfrm rot="19140000">
            <a:off x="1322565" y="2555152"/>
            <a:ext cx="7080199" cy="340766"/>
          </a:xfrm>
        </p:spPr>
        <p:txBody>
          <a:bodyPr anchor="t">
            <a:normAutofit/>
          </a:bodyPr>
          <a:lstStyle>
            <a:lvl1pPr marL="0" indent="0">
              <a:buNone/>
              <a:defRPr kumimoji="0" lang="en-US" sz="1500" b="0" i="0" u="none" strike="noStrike" kern="1200" cap="all" spc="426" normalizeH="0" baseline="0" noProof="0" dirty="0" smtClean="0">
                <a:ln>
                  <a:noFill/>
                </a:ln>
                <a:solidFill>
                  <a:schemeClr val="tx1"/>
                </a:solidFill>
                <a:effectLst/>
                <a:uLnTx/>
                <a:uFillTx/>
                <a:latin typeface="+mn-lt"/>
                <a:ea typeface="+mj-ea"/>
                <a:cs typeface="Tunga" pitchFamily="2"/>
              </a:defRPr>
            </a:lvl1pPr>
            <a:lvl2pPr marL="486918" indent="0">
              <a:buNone/>
              <a:defRPr sz="1900">
                <a:solidFill>
                  <a:schemeClr val="tx1">
                    <a:tint val="75000"/>
                  </a:schemeClr>
                </a:solidFill>
              </a:defRPr>
            </a:lvl2pPr>
            <a:lvl3pPr marL="973836" indent="0">
              <a:buNone/>
              <a:defRPr sz="1700">
                <a:solidFill>
                  <a:schemeClr val="tx1">
                    <a:tint val="75000"/>
                  </a:schemeClr>
                </a:solidFill>
              </a:defRPr>
            </a:lvl3pPr>
            <a:lvl4pPr marL="1460754" indent="0">
              <a:buNone/>
              <a:defRPr sz="1500">
                <a:solidFill>
                  <a:schemeClr val="tx1">
                    <a:tint val="75000"/>
                  </a:schemeClr>
                </a:solidFill>
              </a:defRPr>
            </a:lvl4pPr>
            <a:lvl5pPr marL="1947672" indent="0">
              <a:buNone/>
              <a:defRPr sz="1500">
                <a:solidFill>
                  <a:schemeClr val="tx1">
                    <a:tint val="75000"/>
                  </a:schemeClr>
                </a:solidFill>
              </a:defRPr>
            </a:lvl5pPr>
            <a:lvl6pPr marL="2434590" indent="0">
              <a:buNone/>
              <a:defRPr sz="1500">
                <a:solidFill>
                  <a:schemeClr val="tx1">
                    <a:tint val="75000"/>
                  </a:schemeClr>
                </a:solidFill>
              </a:defRPr>
            </a:lvl6pPr>
            <a:lvl7pPr marL="2921508" indent="0">
              <a:buNone/>
              <a:defRPr sz="1500">
                <a:solidFill>
                  <a:schemeClr val="tx1">
                    <a:tint val="75000"/>
                  </a:schemeClr>
                </a:solidFill>
              </a:defRPr>
            </a:lvl7pPr>
            <a:lvl8pPr marL="3408426" indent="0">
              <a:buNone/>
              <a:defRPr sz="1500">
                <a:solidFill>
                  <a:schemeClr val="tx1">
                    <a:tint val="75000"/>
                  </a:schemeClr>
                </a:solidFill>
              </a:defRPr>
            </a:lvl8pPr>
            <a:lvl9pPr marL="3895344" indent="0">
              <a:buNone/>
              <a:defRPr sz="1500">
                <a:solidFill>
                  <a:schemeClr val="tx1">
                    <a:tint val="75000"/>
                  </a:schemeClr>
                </a:solidFill>
              </a:defRPr>
            </a:lvl9pPr>
          </a:lstStyle>
          <a:p>
            <a:pPr marL="0" marR="0" lvl="0" indent="0" algn="l" defTabSz="973836"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ga-IE" smtClean="0"/>
              <a:t>Click to edit Master text styles</a:t>
            </a:r>
          </a:p>
        </p:txBody>
      </p:sp>
      <p:sp>
        <p:nvSpPr>
          <p:cNvPr id="4" name="Date Placeholder 3"/>
          <p:cNvSpPr>
            <a:spLocks noGrp="1"/>
          </p:cNvSpPr>
          <p:nvPr>
            <p:ph type="dt" sz="half" idx="10"/>
          </p:nvPr>
        </p:nvSpPr>
        <p:spPr/>
        <p:txBody>
          <a:bodyPr/>
          <a:lstStyle/>
          <a:p>
            <a:fld id="{9FC48B3A-EF1C-0F47-9ED6-E311A54EA4EC}" type="datetime1">
              <a:rPr lang="en-IE" smtClean="0"/>
              <a:t>12/06/18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D7A59-36E2-48B9-B146-C1E59501F63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94969" y="1135888"/>
            <a:ext cx="3480435" cy="3843088"/>
          </a:xfrm>
        </p:spPr>
        <p:txBody>
          <a:bodyPr/>
          <a:lstStyle>
            <a:lvl1pPr>
              <a:defRPr sz="3000"/>
            </a:lvl1pPr>
            <a:lvl2pPr>
              <a:defRPr sz="2600"/>
            </a:lvl2pPr>
            <a:lvl3pPr>
              <a:defRPr sz="2100"/>
            </a:lvl3pPr>
            <a:lvl4pPr>
              <a:defRPr sz="1900"/>
            </a:lvl4pPr>
            <a:lvl5pPr>
              <a:defRPr sz="1900"/>
            </a:lvl5pPr>
            <a:lvl6pPr>
              <a:defRPr sz="1900"/>
            </a:lvl6pPr>
            <a:lvl7pPr>
              <a:defRPr sz="1900"/>
            </a:lvl7pPr>
            <a:lvl8pPr>
              <a:defRPr sz="1900"/>
            </a:lvl8pPr>
            <a:lvl9pPr>
              <a:defRPr sz="19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dirty="0"/>
          </a:p>
        </p:txBody>
      </p:sp>
      <p:sp>
        <p:nvSpPr>
          <p:cNvPr id="4" name="Content Placeholder 3"/>
          <p:cNvSpPr>
            <a:spLocks noGrp="1"/>
          </p:cNvSpPr>
          <p:nvPr>
            <p:ph sz="half" idx="2"/>
          </p:nvPr>
        </p:nvSpPr>
        <p:spPr>
          <a:xfrm>
            <a:off x="5111267" y="1135888"/>
            <a:ext cx="3480435" cy="3843088"/>
          </a:xfrm>
        </p:spPr>
        <p:txBody>
          <a:bodyPr/>
          <a:lstStyle>
            <a:lvl1pPr>
              <a:defRPr sz="3000"/>
            </a:lvl1pPr>
            <a:lvl2pPr>
              <a:defRPr sz="2600"/>
            </a:lvl2pPr>
            <a:lvl3pPr>
              <a:defRPr sz="2100"/>
            </a:lvl3pPr>
            <a:lvl4pPr>
              <a:defRPr sz="1900"/>
            </a:lvl4pPr>
            <a:lvl5pPr>
              <a:defRPr sz="1900"/>
            </a:lvl5pPr>
            <a:lvl6pPr>
              <a:defRPr sz="1900"/>
            </a:lvl6pPr>
            <a:lvl7pPr>
              <a:defRPr sz="1900"/>
            </a:lvl7pPr>
            <a:lvl8pPr>
              <a:defRPr sz="1900"/>
            </a:lvl8pPr>
            <a:lvl9pPr>
              <a:defRPr sz="19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dirty="0"/>
          </a:p>
        </p:txBody>
      </p:sp>
      <p:sp>
        <p:nvSpPr>
          <p:cNvPr id="5" name="Date Placeholder 4"/>
          <p:cNvSpPr>
            <a:spLocks noGrp="1"/>
          </p:cNvSpPr>
          <p:nvPr>
            <p:ph type="dt" sz="half" idx="10"/>
          </p:nvPr>
        </p:nvSpPr>
        <p:spPr/>
        <p:txBody>
          <a:bodyPr/>
          <a:lstStyle/>
          <a:p>
            <a:fld id="{1BC7EDBE-416D-6940-8480-04140AEC9153}" type="datetime1">
              <a:rPr lang="en-IE" smtClean="0"/>
              <a:t>12/06/18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5B2B4A-C87B-8647-A513-D8DB4238C1E0}" type="slidenum">
              <a:rPr lang="en-US" smtClean="0"/>
              <a:t>‹#›</a:t>
            </a:fld>
            <a:endParaRPr lang="en-US"/>
          </a:p>
        </p:txBody>
      </p:sp>
      <p:sp>
        <p:nvSpPr>
          <p:cNvPr id="8" name="Title 7"/>
          <p:cNvSpPr>
            <a:spLocks noGrp="1"/>
          </p:cNvSpPr>
          <p:nvPr>
            <p:ph type="title"/>
          </p:nvPr>
        </p:nvSpPr>
        <p:spPr/>
        <p:txBody>
          <a:bodyPr/>
          <a:lstStyle/>
          <a:p>
            <a:r>
              <a:rPr lang="ga-IE"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ga-IE" smtClean="0"/>
              <a:t>Click to edit Master title style</a:t>
            </a:r>
            <a:endParaRPr lang="en-US"/>
          </a:p>
        </p:txBody>
      </p:sp>
      <p:sp>
        <p:nvSpPr>
          <p:cNvPr id="3" name="Text Placeholder 2"/>
          <p:cNvSpPr>
            <a:spLocks noGrp="1"/>
          </p:cNvSpPr>
          <p:nvPr>
            <p:ph type="body" idx="1"/>
          </p:nvPr>
        </p:nvSpPr>
        <p:spPr>
          <a:xfrm>
            <a:off x="894969" y="1135888"/>
            <a:ext cx="3480435" cy="567944"/>
          </a:xfrm>
        </p:spPr>
        <p:txBody>
          <a:bodyPr anchor="b">
            <a:normAutofit/>
          </a:bodyPr>
          <a:lstStyle>
            <a:lvl1pPr marL="0" indent="0">
              <a:buNone/>
              <a:defRPr lang="en-US" sz="1500" b="0" kern="1200" cap="all" spc="426" baseline="0" dirty="0" smtClean="0">
                <a:solidFill>
                  <a:schemeClr val="tx1"/>
                </a:solidFill>
                <a:latin typeface="+mn-lt"/>
                <a:ea typeface="+mj-ea"/>
                <a:cs typeface="Tunga" pitchFamily="2"/>
              </a:defRPr>
            </a:lvl1pPr>
            <a:lvl2pPr marL="486918" indent="0">
              <a:buNone/>
              <a:defRPr sz="2100" b="1"/>
            </a:lvl2pPr>
            <a:lvl3pPr marL="973836" indent="0">
              <a:buNone/>
              <a:defRPr sz="1900" b="1"/>
            </a:lvl3pPr>
            <a:lvl4pPr marL="1460754" indent="0">
              <a:buNone/>
              <a:defRPr sz="1700" b="1"/>
            </a:lvl4pPr>
            <a:lvl5pPr marL="1947672" indent="0">
              <a:buNone/>
              <a:defRPr sz="1700" b="1"/>
            </a:lvl5pPr>
            <a:lvl6pPr marL="2434590" indent="0">
              <a:buNone/>
              <a:defRPr sz="1700" b="1"/>
            </a:lvl6pPr>
            <a:lvl7pPr marL="2921508" indent="0">
              <a:buNone/>
              <a:defRPr sz="1700" b="1"/>
            </a:lvl7pPr>
            <a:lvl8pPr marL="3408426" indent="0">
              <a:buNone/>
              <a:defRPr sz="1700" b="1"/>
            </a:lvl8pPr>
            <a:lvl9pPr marL="3895344" indent="0">
              <a:buNone/>
              <a:defRPr sz="1700" b="1"/>
            </a:lvl9pPr>
          </a:lstStyle>
          <a:p>
            <a:pPr marL="0" lvl="0" indent="0" algn="l" defTabSz="973836" rtl="0" eaLnBrk="1" latinLnBrk="0" hangingPunct="1">
              <a:lnSpc>
                <a:spcPct val="100000"/>
              </a:lnSpc>
              <a:spcBef>
                <a:spcPts val="0"/>
              </a:spcBef>
              <a:spcAft>
                <a:spcPts val="0"/>
              </a:spcAft>
              <a:buClr>
                <a:schemeClr val="accent1"/>
              </a:buClr>
              <a:buFont typeface="Arial" pitchFamily="34" charset="0"/>
              <a:buNone/>
            </a:pPr>
            <a:r>
              <a:rPr lang="ga-IE" smtClean="0"/>
              <a:t>Click to edit Master text styles</a:t>
            </a:r>
          </a:p>
        </p:txBody>
      </p:sp>
      <p:sp>
        <p:nvSpPr>
          <p:cNvPr id="4" name="Content Placeholder 3"/>
          <p:cNvSpPr>
            <a:spLocks noGrp="1"/>
          </p:cNvSpPr>
          <p:nvPr>
            <p:ph sz="half" idx="2"/>
          </p:nvPr>
        </p:nvSpPr>
        <p:spPr>
          <a:xfrm>
            <a:off x="890826" y="1761728"/>
            <a:ext cx="3480435" cy="3218349"/>
          </a:xfrm>
        </p:spPr>
        <p:txBody>
          <a:bodyPr/>
          <a:lstStyle>
            <a:lvl1pPr>
              <a:defRPr sz="2600"/>
            </a:lvl1pPr>
            <a:lvl2pPr>
              <a:defRPr sz="2100"/>
            </a:lvl2pPr>
            <a:lvl3pPr>
              <a:defRPr sz="1900"/>
            </a:lvl3pPr>
            <a:lvl4pPr>
              <a:defRPr sz="1700"/>
            </a:lvl4pPr>
            <a:lvl5pPr>
              <a:defRPr sz="1700"/>
            </a:lvl5pPr>
            <a:lvl6pPr>
              <a:defRPr sz="1700"/>
            </a:lvl6pPr>
            <a:lvl7pPr>
              <a:defRPr sz="1700"/>
            </a:lvl7pPr>
            <a:lvl8pPr>
              <a:defRPr sz="1700"/>
            </a:lvl8pPr>
            <a:lvl9pPr>
              <a:defRPr sz="17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dirty="0"/>
          </a:p>
        </p:txBody>
      </p:sp>
      <p:sp>
        <p:nvSpPr>
          <p:cNvPr id="5" name="Text Placeholder 4"/>
          <p:cNvSpPr>
            <a:spLocks noGrp="1"/>
          </p:cNvSpPr>
          <p:nvPr>
            <p:ph type="body" sz="quarter" idx="3"/>
          </p:nvPr>
        </p:nvSpPr>
        <p:spPr>
          <a:xfrm>
            <a:off x="5111267" y="1135888"/>
            <a:ext cx="3480435" cy="567944"/>
          </a:xfrm>
        </p:spPr>
        <p:txBody>
          <a:bodyPr anchor="b">
            <a:normAutofit/>
          </a:bodyPr>
          <a:lstStyle>
            <a:lvl1pPr marL="0" indent="0">
              <a:buNone/>
              <a:defRPr lang="en-US" sz="1500" b="0" kern="1200" cap="all" spc="426" baseline="0" dirty="0" smtClean="0">
                <a:solidFill>
                  <a:schemeClr val="tx1"/>
                </a:solidFill>
                <a:latin typeface="+mn-lt"/>
                <a:ea typeface="+mj-ea"/>
                <a:cs typeface="Tunga" pitchFamily="2"/>
              </a:defRPr>
            </a:lvl1pPr>
            <a:lvl2pPr marL="486918" indent="0">
              <a:buNone/>
              <a:defRPr sz="2100" b="1"/>
            </a:lvl2pPr>
            <a:lvl3pPr marL="973836" indent="0">
              <a:buNone/>
              <a:defRPr sz="1900" b="1"/>
            </a:lvl3pPr>
            <a:lvl4pPr marL="1460754" indent="0">
              <a:buNone/>
              <a:defRPr sz="1700" b="1"/>
            </a:lvl4pPr>
            <a:lvl5pPr marL="1947672" indent="0">
              <a:buNone/>
              <a:defRPr sz="1700" b="1"/>
            </a:lvl5pPr>
            <a:lvl6pPr marL="2434590" indent="0">
              <a:buNone/>
              <a:defRPr sz="1700" b="1"/>
            </a:lvl6pPr>
            <a:lvl7pPr marL="2921508" indent="0">
              <a:buNone/>
              <a:defRPr sz="1700" b="1"/>
            </a:lvl7pPr>
            <a:lvl8pPr marL="3408426" indent="0">
              <a:buNone/>
              <a:defRPr sz="1700" b="1"/>
            </a:lvl8pPr>
            <a:lvl9pPr marL="3895344" indent="0">
              <a:buNone/>
              <a:defRPr sz="1700" b="1"/>
            </a:lvl9pPr>
          </a:lstStyle>
          <a:p>
            <a:pPr marL="0" lvl="0" indent="0" algn="l" defTabSz="973836" rtl="0" eaLnBrk="1" latinLnBrk="0" hangingPunct="1">
              <a:lnSpc>
                <a:spcPct val="100000"/>
              </a:lnSpc>
              <a:spcBef>
                <a:spcPts val="0"/>
              </a:spcBef>
              <a:spcAft>
                <a:spcPts val="0"/>
              </a:spcAft>
              <a:buClr>
                <a:schemeClr val="accent1"/>
              </a:buClr>
              <a:buFont typeface="Arial" pitchFamily="34" charset="0"/>
              <a:buNone/>
            </a:pPr>
            <a:r>
              <a:rPr lang="ga-IE" smtClean="0"/>
              <a:t>Click to edit Master text styles</a:t>
            </a:r>
          </a:p>
        </p:txBody>
      </p:sp>
      <p:sp>
        <p:nvSpPr>
          <p:cNvPr id="6" name="Content Placeholder 5"/>
          <p:cNvSpPr>
            <a:spLocks noGrp="1"/>
          </p:cNvSpPr>
          <p:nvPr>
            <p:ph sz="quarter" idx="4"/>
          </p:nvPr>
        </p:nvSpPr>
        <p:spPr>
          <a:xfrm>
            <a:off x="5111267" y="1761728"/>
            <a:ext cx="3480435" cy="3218349"/>
          </a:xfrm>
        </p:spPr>
        <p:txBody>
          <a:bodyPr/>
          <a:lstStyle>
            <a:lvl1pPr>
              <a:defRPr sz="2600"/>
            </a:lvl1pPr>
            <a:lvl2pPr>
              <a:defRPr sz="2100"/>
            </a:lvl2pPr>
            <a:lvl3pPr>
              <a:defRPr sz="1900"/>
            </a:lvl3pPr>
            <a:lvl4pPr>
              <a:defRPr sz="1700"/>
            </a:lvl4pPr>
            <a:lvl5pPr>
              <a:defRPr sz="1700"/>
            </a:lvl5pPr>
            <a:lvl6pPr>
              <a:defRPr sz="1700"/>
            </a:lvl6pPr>
            <a:lvl7pPr>
              <a:defRPr sz="1700"/>
            </a:lvl7pPr>
            <a:lvl8pPr>
              <a:defRPr sz="1700"/>
            </a:lvl8pPr>
            <a:lvl9pPr>
              <a:defRPr sz="17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dirty="0"/>
          </a:p>
        </p:txBody>
      </p:sp>
      <p:sp>
        <p:nvSpPr>
          <p:cNvPr id="7" name="Date Placeholder 6"/>
          <p:cNvSpPr>
            <a:spLocks noGrp="1"/>
          </p:cNvSpPr>
          <p:nvPr>
            <p:ph type="dt" sz="half" idx="10"/>
          </p:nvPr>
        </p:nvSpPr>
        <p:spPr/>
        <p:txBody>
          <a:bodyPr/>
          <a:lstStyle/>
          <a:p>
            <a:fld id="{BFB56DF3-5D01-AC48-A4AA-F1AD3C23DACE}" type="datetime1">
              <a:rPr lang="en-IE" smtClean="0"/>
              <a:t>12/06/18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5B2B4A-C87B-8647-A513-D8DB4238C1E0}"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Date Placeholder 2"/>
          <p:cNvSpPr>
            <a:spLocks noGrp="1"/>
          </p:cNvSpPr>
          <p:nvPr>
            <p:ph type="dt" sz="half" idx="10"/>
          </p:nvPr>
        </p:nvSpPr>
        <p:spPr/>
        <p:txBody>
          <a:bodyPr/>
          <a:lstStyle/>
          <a:p>
            <a:fld id="{642F1293-CADA-764C-8021-9263F139B388}" type="datetime1">
              <a:rPr lang="en-IE" smtClean="0"/>
              <a:t>12/06/18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5B2B4A-C87B-8647-A513-D8DB4238C1E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A8040E-B462-1541-AE5C-1142A66DB525}" type="datetime1">
              <a:rPr lang="en-IE" smtClean="0"/>
              <a:t>12/06/18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5B2B4A-C87B-8647-A513-D8DB4238C1E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Right Triangle 16"/>
          <p:cNvSpPr/>
          <p:nvPr/>
        </p:nvSpPr>
        <p:spPr>
          <a:xfrm>
            <a:off x="1" y="2741119"/>
            <a:ext cx="3884414" cy="4358181"/>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7384" tIns="48692" rIns="97384" bIns="48692" rtlCol="0" anchor="ctr"/>
          <a:lstStyle/>
          <a:p>
            <a:pPr algn="ctr"/>
            <a:endParaRPr lang="en-US"/>
          </a:p>
        </p:txBody>
      </p:sp>
      <p:sp>
        <p:nvSpPr>
          <p:cNvPr id="18" name="Right Triangle 17"/>
          <p:cNvSpPr/>
          <p:nvPr/>
        </p:nvSpPr>
        <p:spPr>
          <a:xfrm rot="5400000">
            <a:off x="650698" y="-650696"/>
            <a:ext cx="7099300" cy="8400696"/>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7384" tIns="48692" rIns="97384" bIns="48692" rtlCol="0" anchor="ctr"/>
          <a:lstStyle/>
          <a:p>
            <a:pPr marL="0" algn="ctr" defTabSz="973836" rtl="0" eaLnBrk="1" latinLnBrk="0" hangingPunct="1"/>
            <a:endParaRPr lang="en-US" sz="1900" kern="1200">
              <a:solidFill>
                <a:schemeClr val="lt1"/>
              </a:solidFill>
              <a:latin typeface="+mn-lt"/>
              <a:ea typeface="+mn-ea"/>
              <a:cs typeface="+mn-cs"/>
            </a:endParaRPr>
          </a:p>
        </p:txBody>
      </p:sp>
      <p:sp>
        <p:nvSpPr>
          <p:cNvPr id="2" name="Title 1"/>
          <p:cNvSpPr>
            <a:spLocks noGrp="1"/>
          </p:cNvSpPr>
          <p:nvPr>
            <p:ph type="title"/>
          </p:nvPr>
        </p:nvSpPr>
        <p:spPr>
          <a:xfrm rot="19140000">
            <a:off x="853611" y="1631559"/>
            <a:ext cx="5668137" cy="1127759"/>
          </a:xfrm>
        </p:spPr>
        <p:txBody>
          <a:bodyPr bIns="0" anchor="b"/>
          <a:lstStyle>
            <a:lvl1pPr algn="l">
              <a:defRPr kumimoji="0" lang="en-US" sz="30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73836" rtl="0" eaLnBrk="1" fontAlgn="auto" latinLnBrk="0" hangingPunct="1">
              <a:lnSpc>
                <a:spcPct val="100000"/>
              </a:lnSpc>
              <a:spcBef>
                <a:spcPct val="0"/>
              </a:spcBef>
              <a:spcAft>
                <a:spcPts val="0"/>
              </a:spcAft>
              <a:buClrTx/>
              <a:buSzTx/>
              <a:buFontTx/>
              <a:buNone/>
              <a:tabLst/>
              <a:defRPr/>
            </a:pPr>
            <a:r>
              <a:rPr lang="ga-IE" smtClean="0"/>
              <a:t>Click to edit Master title style</a:t>
            </a:r>
            <a:endParaRPr lang="en-US" dirty="0"/>
          </a:p>
        </p:txBody>
      </p:sp>
      <p:sp>
        <p:nvSpPr>
          <p:cNvPr id="3" name="Content Placeholder 2"/>
          <p:cNvSpPr>
            <a:spLocks noGrp="1"/>
          </p:cNvSpPr>
          <p:nvPr>
            <p:ph idx="1"/>
          </p:nvPr>
        </p:nvSpPr>
        <p:spPr>
          <a:xfrm>
            <a:off x="5165138" y="2711059"/>
            <a:ext cx="4140960" cy="3441667"/>
          </a:xfrm>
        </p:spPr>
        <p:txBody>
          <a:bodyPr/>
          <a:lstStyle>
            <a:lvl1pPr>
              <a:defRPr sz="3400"/>
            </a:lvl1pPr>
            <a:lvl2pPr>
              <a:defRPr sz="3000"/>
            </a:lvl2pPr>
            <a:lvl3pPr>
              <a:defRPr sz="2600"/>
            </a:lvl3pPr>
            <a:lvl4pPr>
              <a:defRPr sz="2100"/>
            </a:lvl4pPr>
            <a:lvl5pPr>
              <a:defRPr sz="2100"/>
            </a:lvl5pPr>
            <a:lvl6pPr>
              <a:defRPr sz="2100"/>
            </a:lvl6pPr>
            <a:lvl7pPr>
              <a:defRPr sz="2100"/>
            </a:lvl7pPr>
            <a:lvl8pPr>
              <a:defRPr sz="2100"/>
            </a:lvl8pPr>
            <a:lvl9pPr>
              <a:defRPr sz="21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dirty="0"/>
          </a:p>
        </p:txBody>
      </p:sp>
      <p:sp>
        <p:nvSpPr>
          <p:cNvPr id="4" name="Text Placeholder 3"/>
          <p:cNvSpPr>
            <a:spLocks noGrp="1"/>
          </p:cNvSpPr>
          <p:nvPr>
            <p:ph type="body" sz="half" idx="2"/>
          </p:nvPr>
        </p:nvSpPr>
        <p:spPr>
          <a:xfrm rot="19140000">
            <a:off x="1411525" y="2332671"/>
            <a:ext cx="6301802" cy="645245"/>
          </a:xfrm>
        </p:spPr>
        <p:txBody>
          <a:bodyPr>
            <a:normAutofit/>
          </a:bodyPr>
          <a:lstStyle>
            <a:lvl1pPr marL="0" indent="0">
              <a:buNone/>
              <a:defRPr lang="en-US" sz="1500" b="1" kern="1200" dirty="0" smtClean="0">
                <a:solidFill>
                  <a:srgbClr val="FFFFFF"/>
                </a:solidFill>
                <a:latin typeface="+mn-lt"/>
                <a:ea typeface="+mn-ea"/>
                <a:cs typeface="+mn-cs"/>
              </a:defRPr>
            </a:lvl1pPr>
            <a:lvl2pPr marL="486918" indent="0">
              <a:buNone/>
              <a:defRPr sz="1300"/>
            </a:lvl2pPr>
            <a:lvl3pPr marL="973836" indent="0">
              <a:buNone/>
              <a:defRPr sz="1100"/>
            </a:lvl3pPr>
            <a:lvl4pPr marL="1460754" indent="0">
              <a:buNone/>
              <a:defRPr sz="1000"/>
            </a:lvl4pPr>
            <a:lvl5pPr marL="1947672" indent="0">
              <a:buNone/>
              <a:defRPr sz="1000"/>
            </a:lvl5pPr>
            <a:lvl6pPr marL="2434590" indent="0">
              <a:buNone/>
              <a:defRPr sz="1000"/>
            </a:lvl6pPr>
            <a:lvl7pPr marL="2921508" indent="0">
              <a:buNone/>
              <a:defRPr sz="1000"/>
            </a:lvl7pPr>
            <a:lvl8pPr marL="3408426" indent="0">
              <a:buNone/>
              <a:defRPr sz="1000"/>
            </a:lvl8pPr>
            <a:lvl9pPr marL="3895344" indent="0">
              <a:buNone/>
              <a:defRPr sz="1000"/>
            </a:lvl9pPr>
          </a:lstStyle>
          <a:p>
            <a:pPr marL="0" marR="0" lvl="0" indent="0" algn="l" defTabSz="973836" rtl="0" eaLnBrk="1" fontAlgn="auto" latinLnBrk="0" hangingPunct="1">
              <a:lnSpc>
                <a:spcPct val="100000"/>
              </a:lnSpc>
              <a:spcBef>
                <a:spcPts val="320"/>
              </a:spcBef>
              <a:spcAft>
                <a:spcPts val="0"/>
              </a:spcAft>
              <a:buClr>
                <a:schemeClr val="accent1"/>
              </a:buClr>
              <a:buSzPct val="100000"/>
              <a:buFont typeface="Arial" pitchFamily="34" charset="0"/>
              <a:buNone/>
              <a:tabLst/>
              <a:defRPr/>
            </a:pPr>
            <a:r>
              <a:rPr lang="ga-IE" smtClean="0"/>
              <a:t>Click to edit Master text styles</a:t>
            </a:r>
          </a:p>
        </p:txBody>
      </p:sp>
      <p:sp>
        <p:nvSpPr>
          <p:cNvPr id="5" name="Date Placeholder 4"/>
          <p:cNvSpPr>
            <a:spLocks noGrp="1"/>
          </p:cNvSpPr>
          <p:nvPr>
            <p:ph type="dt" sz="half" idx="10"/>
          </p:nvPr>
        </p:nvSpPr>
        <p:spPr/>
        <p:txBody>
          <a:bodyPr/>
          <a:lstStyle/>
          <a:p>
            <a:fld id="{F8830B9A-985D-F941-A9F3-DB0F245215B0}" type="datetime1">
              <a:rPr lang="en-IE" smtClean="0"/>
              <a:t>12/06/18</a:t>
            </a:fld>
            <a:endParaRPr lang="en-US"/>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2754ED01-E2A0-4C1E-8E21-014B99041579}"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206348" y="0"/>
            <a:ext cx="7737753" cy="70993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94767" anchor="ctr"/>
          <a:lstStyle>
            <a:lvl1pPr algn="r">
              <a:defRPr/>
            </a:lvl1pPr>
          </a:lstStyle>
          <a:p>
            <a:r>
              <a:rPr lang="ga-IE" smtClean="0"/>
              <a:t>Drag picture to placeholder or click icon to add</a:t>
            </a:r>
            <a:endParaRPr lang="en-US" dirty="0"/>
          </a:p>
        </p:txBody>
      </p:sp>
      <p:sp>
        <p:nvSpPr>
          <p:cNvPr id="9" name="Right Triangle 8"/>
          <p:cNvSpPr/>
          <p:nvPr/>
        </p:nvSpPr>
        <p:spPr>
          <a:xfrm>
            <a:off x="1" y="2741119"/>
            <a:ext cx="3884414" cy="4358181"/>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7384" tIns="48692" rIns="97384" bIns="48692" rtlCol="0" anchor="ctr"/>
          <a:lstStyle/>
          <a:p>
            <a:pPr algn="ctr"/>
            <a:endParaRPr lang="en-US"/>
          </a:p>
        </p:txBody>
      </p:sp>
      <p:sp>
        <p:nvSpPr>
          <p:cNvPr id="10" name="Freeform 9"/>
          <p:cNvSpPr/>
          <p:nvPr/>
        </p:nvSpPr>
        <p:spPr>
          <a:xfrm>
            <a:off x="1" y="5225874"/>
            <a:ext cx="3884414" cy="1873426"/>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7384" tIns="48692" rIns="97384" bIns="48692" rtlCol="0" anchor="ctr"/>
          <a:lstStyle/>
          <a:p>
            <a:pPr algn="ctr"/>
            <a:endParaRPr lang="en-US"/>
          </a:p>
        </p:txBody>
      </p:sp>
      <p:sp>
        <p:nvSpPr>
          <p:cNvPr id="2" name="Title 1"/>
          <p:cNvSpPr>
            <a:spLocks noGrp="1"/>
          </p:cNvSpPr>
          <p:nvPr>
            <p:ph type="title"/>
          </p:nvPr>
        </p:nvSpPr>
        <p:spPr>
          <a:xfrm rot="19140000">
            <a:off x="729927" y="1777932"/>
            <a:ext cx="5966460" cy="897965"/>
          </a:xfrm>
        </p:spPr>
        <p:txBody>
          <a:bodyPr anchor="b"/>
          <a:lstStyle>
            <a:lvl1pPr algn="l">
              <a:defRPr sz="3000" b="0">
                <a:latin typeface="+mj-lt"/>
              </a:defRPr>
            </a:lvl1pPr>
          </a:lstStyle>
          <a:p>
            <a:r>
              <a:rPr lang="ga-IE" smtClean="0"/>
              <a:t>Click to edit Master title style</a:t>
            </a:r>
            <a:endParaRPr lang="en-US" dirty="0"/>
          </a:p>
        </p:txBody>
      </p:sp>
      <p:sp>
        <p:nvSpPr>
          <p:cNvPr id="4" name="Text Placeholder 3"/>
          <p:cNvSpPr>
            <a:spLocks noGrp="1"/>
          </p:cNvSpPr>
          <p:nvPr>
            <p:ph type="body" sz="half" idx="2"/>
          </p:nvPr>
        </p:nvSpPr>
        <p:spPr>
          <a:xfrm rot="19140000">
            <a:off x="1243534" y="2257252"/>
            <a:ext cx="6629993" cy="766724"/>
          </a:xfrm>
        </p:spPr>
        <p:txBody>
          <a:bodyPr/>
          <a:lstStyle>
            <a:lvl1pPr marL="0" indent="0">
              <a:buNone/>
              <a:defRPr sz="1500">
                <a:solidFill>
                  <a:schemeClr val="tx2"/>
                </a:solidFill>
              </a:defRPr>
            </a:lvl1pPr>
            <a:lvl2pPr marL="486918" indent="0">
              <a:buNone/>
              <a:defRPr sz="1300"/>
            </a:lvl2pPr>
            <a:lvl3pPr marL="973836" indent="0">
              <a:buNone/>
              <a:defRPr sz="1100"/>
            </a:lvl3pPr>
            <a:lvl4pPr marL="1460754" indent="0">
              <a:buNone/>
              <a:defRPr sz="1000"/>
            </a:lvl4pPr>
            <a:lvl5pPr marL="1947672" indent="0">
              <a:buNone/>
              <a:defRPr sz="1000"/>
            </a:lvl5pPr>
            <a:lvl6pPr marL="2434590" indent="0">
              <a:buNone/>
              <a:defRPr sz="1000"/>
            </a:lvl6pPr>
            <a:lvl7pPr marL="2921508" indent="0">
              <a:buNone/>
              <a:defRPr sz="1000"/>
            </a:lvl7pPr>
            <a:lvl8pPr marL="3408426" indent="0">
              <a:buNone/>
              <a:defRPr sz="1000"/>
            </a:lvl8pPr>
            <a:lvl9pPr marL="3895344" indent="0">
              <a:buNone/>
              <a:defRPr sz="1000"/>
            </a:lvl9pPr>
          </a:lstStyle>
          <a:p>
            <a:pPr lvl="0"/>
            <a:r>
              <a:rPr lang="ga-IE" smtClean="0"/>
              <a:t>Click to edit Master text styles</a:t>
            </a:r>
          </a:p>
        </p:txBody>
      </p:sp>
      <p:sp>
        <p:nvSpPr>
          <p:cNvPr id="5" name="Date Placeholder 4"/>
          <p:cNvSpPr>
            <a:spLocks noGrp="1"/>
          </p:cNvSpPr>
          <p:nvPr>
            <p:ph type="dt" sz="half" idx="10"/>
          </p:nvPr>
        </p:nvSpPr>
        <p:spPr/>
        <p:txBody>
          <a:bodyPr/>
          <a:lstStyle/>
          <a:p>
            <a:fld id="{FFE2DE8B-EF12-394D-A489-91C4E87C894B}" type="datetime1">
              <a:rPr lang="en-IE" smtClean="0"/>
              <a:t>12/06/18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5B2B4A-C87B-8647-A513-D8DB4238C1E0}"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10"/>
          </p:nvPr>
        </p:nvSpPr>
        <p:spPr/>
        <p:txBody>
          <a:bodyPr/>
          <a:lstStyle/>
          <a:p>
            <a:fld id="{5BAE716B-D931-ED49-BEBC-A9CF378F3FBD}" type="datetime1">
              <a:rPr lang="en-IE" smtClean="0"/>
              <a:t>12/06/18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5B2B4A-C87B-8647-A513-D8DB4238C1E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09472" y="284302"/>
            <a:ext cx="2237423" cy="4842971"/>
          </a:xfrm>
        </p:spPr>
        <p:txBody>
          <a:bodyPr vert="eaVert"/>
          <a:lstStyle/>
          <a:p>
            <a:r>
              <a:rPr lang="ga-IE" smtClean="0"/>
              <a:t>Click to edit Master title style</a:t>
            </a:r>
            <a:endParaRPr lang="en-US" dirty="0"/>
          </a:p>
        </p:txBody>
      </p:sp>
      <p:sp>
        <p:nvSpPr>
          <p:cNvPr id="3" name="Vertical Text Placeholder 2"/>
          <p:cNvSpPr>
            <a:spLocks noGrp="1"/>
          </p:cNvSpPr>
          <p:nvPr>
            <p:ph type="body" orient="vert" idx="1"/>
          </p:nvPr>
        </p:nvSpPr>
        <p:spPr>
          <a:xfrm>
            <a:off x="497205" y="284302"/>
            <a:ext cx="6546533" cy="4842971"/>
          </a:xfrm>
        </p:spPr>
        <p:txBody>
          <a:bodyPr vert="eaVert"/>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10"/>
          </p:nvPr>
        </p:nvSpPr>
        <p:spPr/>
        <p:txBody>
          <a:bodyPr/>
          <a:lstStyle/>
          <a:p>
            <a:fld id="{B6D16D15-3B82-C748-8C9F-3D6B8C4B0684}" type="datetime1">
              <a:rPr lang="en-IE" smtClean="0"/>
              <a:t>12/06/18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5B2B4A-C87B-8647-A513-D8DB4238C1E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590" y="5228340"/>
            <a:ext cx="3887004" cy="1870961"/>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7384" tIns="48692" rIns="97384" bIns="48692" rtlCol="0" anchor="ctr"/>
          <a:lstStyle/>
          <a:p>
            <a:pPr algn="ctr"/>
            <a:endParaRPr lang="en-US"/>
          </a:p>
        </p:txBody>
      </p:sp>
      <p:sp>
        <p:nvSpPr>
          <p:cNvPr id="8" name="Freeform 7"/>
          <p:cNvSpPr/>
          <p:nvPr/>
        </p:nvSpPr>
        <p:spPr>
          <a:xfrm>
            <a:off x="-2588" y="5229023"/>
            <a:ext cx="9946688" cy="1870278"/>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7384" tIns="48692" rIns="97384" bIns="48692" rtlCol="0" anchor="ctr"/>
          <a:lstStyle/>
          <a:p>
            <a:pPr algn="ctr"/>
            <a:endParaRPr lang="en-US"/>
          </a:p>
        </p:txBody>
      </p:sp>
      <p:sp>
        <p:nvSpPr>
          <p:cNvPr id="2" name="Title Placeholder 1"/>
          <p:cNvSpPr>
            <a:spLocks noGrp="1"/>
          </p:cNvSpPr>
          <p:nvPr>
            <p:ph type="title"/>
          </p:nvPr>
        </p:nvSpPr>
        <p:spPr>
          <a:xfrm>
            <a:off x="894969" y="378629"/>
            <a:ext cx="8179022" cy="567944"/>
          </a:xfrm>
          <a:prstGeom prst="rect">
            <a:avLst/>
          </a:prstGeom>
        </p:spPr>
        <p:txBody>
          <a:bodyPr vert="horz" lIns="97384" tIns="48692" rIns="97384" bIns="48692" rtlCol="0" anchor="ctr">
            <a:noAutofit/>
          </a:bodyPr>
          <a:lstStyle/>
          <a:p>
            <a:r>
              <a:rPr lang="ga-IE" smtClean="0"/>
              <a:t>Click to edit Master title style</a:t>
            </a:r>
            <a:endParaRPr lang="en-US" dirty="0"/>
          </a:p>
        </p:txBody>
      </p:sp>
      <p:sp>
        <p:nvSpPr>
          <p:cNvPr id="3" name="Text Placeholder 2"/>
          <p:cNvSpPr>
            <a:spLocks noGrp="1"/>
          </p:cNvSpPr>
          <p:nvPr>
            <p:ph type="body" idx="1"/>
          </p:nvPr>
        </p:nvSpPr>
        <p:spPr>
          <a:xfrm>
            <a:off x="894969" y="1139354"/>
            <a:ext cx="8179022" cy="3705807"/>
          </a:xfrm>
          <a:prstGeom prst="rect">
            <a:avLst/>
          </a:prstGeom>
        </p:spPr>
        <p:txBody>
          <a:bodyPr vert="horz" lIns="97384" tIns="48692" rIns="97384" bIns="48692" rtlCol="0">
            <a:normAutofit/>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dirty="0"/>
          </a:p>
        </p:txBody>
      </p:sp>
      <p:sp>
        <p:nvSpPr>
          <p:cNvPr id="4" name="Date Placeholder 3"/>
          <p:cNvSpPr>
            <a:spLocks noGrp="1"/>
          </p:cNvSpPr>
          <p:nvPr>
            <p:ph type="dt" sz="half" idx="2"/>
          </p:nvPr>
        </p:nvSpPr>
        <p:spPr>
          <a:xfrm rot="19140000">
            <a:off x="218770" y="6077001"/>
            <a:ext cx="2366696" cy="208246"/>
          </a:xfrm>
          <a:prstGeom prst="rect">
            <a:avLst/>
          </a:prstGeom>
        </p:spPr>
        <p:txBody>
          <a:bodyPr vert="horz" lIns="97384" tIns="48692" rIns="97384" bIns="48692" rtlCol="0" anchor="ctr"/>
          <a:lstStyle>
            <a:lvl1pPr algn="l">
              <a:defRPr sz="1300">
                <a:solidFill>
                  <a:srgbClr val="FFFFFF"/>
                </a:solidFill>
              </a:defRPr>
            </a:lvl1pPr>
          </a:lstStyle>
          <a:p>
            <a:fld id="{26EB71E3-D4A3-CC46-AB8A-5D07F8C339ED}" type="datetime1">
              <a:rPr lang="en-IE" smtClean="0"/>
              <a:t>12/06/18</a:t>
            </a:fld>
            <a:endParaRPr lang="en-US"/>
          </a:p>
        </p:txBody>
      </p:sp>
      <p:sp>
        <p:nvSpPr>
          <p:cNvPr id="5" name="Footer Placeholder 4"/>
          <p:cNvSpPr>
            <a:spLocks noGrp="1"/>
          </p:cNvSpPr>
          <p:nvPr>
            <p:ph type="ftr" sz="quarter" idx="3"/>
          </p:nvPr>
        </p:nvSpPr>
        <p:spPr>
          <a:xfrm>
            <a:off x="3825296" y="6506265"/>
            <a:ext cx="5137785" cy="283972"/>
          </a:xfrm>
          <a:prstGeom prst="rect">
            <a:avLst/>
          </a:prstGeom>
        </p:spPr>
        <p:txBody>
          <a:bodyPr vert="horz" lIns="97384" tIns="48692" rIns="97384" bIns="48692" rtlCol="0" anchor="ctr"/>
          <a:lstStyle>
            <a:lvl1pPr algn="r">
              <a:defRPr sz="1100" cap="all" spc="213" baseline="0">
                <a:solidFill>
                  <a:srgbClr val="FFFFFF"/>
                </a:solidFill>
              </a:defRPr>
            </a:lvl1pPr>
          </a:lstStyle>
          <a:p>
            <a:endParaRPr lang="en-US"/>
          </a:p>
        </p:txBody>
      </p:sp>
      <p:sp>
        <p:nvSpPr>
          <p:cNvPr id="6" name="Slide Number Placeholder 5"/>
          <p:cNvSpPr>
            <a:spLocks noGrp="1"/>
          </p:cNvSpPr>
          <p:nvPr>
            <p:ph type="sldNum" sz="quarter" idx="4"/>
          </p:nvPr>
        </p:nvSpPr>
        <p:spPr>
          <a:xfrm>
            <a:off x="9136129" y="6387944"/>
            <a:ext cx="546926" cy="520615"/>
          </a:xfrm>
          <a:prstGeom prst="ellipse">
            <a:avLst/>
          </a:prstGeom>
          <a:ln w="19050">
            <a:solidFill>
              <a:srgbClr val="FFFFFF"/>
            </a:solidFill>
          </a:ln>
        </p:spPr>
        <p:txBody>
          <a:bodyPr vert="horz" lIns="9738" tIns="9738" rIns="9738" bIns="9738" rtlCol="0" anchor="ctr">
            <a:normAutofit/>
          </a:bodyPr>
          <a:lstStyle>
            <a:lvl1pPr algn="ctr">
              <a:defRPr sz="1800">
                <a:solidFill>
                  <a:srgbClr val="FFFFFF"/>
                </a:solidFill>
              </a:defRPr>
            </a:lvl1pPr>
          </a:lstStyle>
          <a:p>
            <a:fld id="{A25B2B4A-C87B-8647-A513-D8DB4238C1E0}"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870" r:id="rId1"/>
    <p:sldLayoutId id="2147483871" r:id="rId2"/>
    <p:sldLayoutId id="2147483872" r:id="rId3"/>
    <p:sldLayoutId id="2147483873" r:id="rId4"/>
    <p:sldLayoutId id="2147483874" r:id="rId5"/>
    <p:sldLayoutId id="2147483875" r:id="rId6"/>
    <p:sldLayoutId id="2147483876" r:id="rId7"/>
    <p:sldLayoutId id="2147483877" r:id="rId8"/>
    <p:sldLayoutId id="2147483878" r:id="rId9"/>
    <p:sldLayoutId id="2147483879" r:id="rId10"/>
    <p:sldLayoutId id="2147483880" r:id="rId11"/>
  </p:sldLayoutIdLst>
  <p:hf sldNum="0" hdr="0" ftr="0" dt="0"/>
  <p:txStyles>
    <p:titleStyle>
      <a:lvl1pPr algn="l" defTabSz="973836" rtl="0" eaLnBrk="1" latinLnBrk="0" hangingPunct="1">
        <a:spcBef>
          <a:spcPct val="0"/>
        </a:spcBef>
        <a:buNone/>
        <a:defRPr sz="3000" kern="1200" cap="all" baseline="0">
          <a:solidFill>
            <a:schemeClr val="tx1"/>
          </a:solidFill>
          <a:latin typeface="+mj-lt"/>
          <a:ea typeface="+mj-ea"/>
          <a:cs typeface="+mj-cs"/>
        </a:defRPr>
      </a:lvl1pPr>
    </p:titleStyle>
    <p:bodyStyle>
      <a:lvl1pPr marL="365189" indent="-365189" algn="l" defTabSz="973836" rtl="0" eaLnBrk="1" latinLnBrk="0" hangingPunct="1">
        <a:spcBef>
          <a:spcPts val="852"/>
        </a:spcBef>
        <a:buFont typeface="Arial" pitchFamily="34" charset="0"/>
        <a:buNone/>
        <a:defRPr sz="1700" b="1" kern="1200">
          <a:solidFill>
            <a:schemeClr val="tx1"/>
          </a:solidFill>
          <a:latin typeface="+mn-lt"/>
          <a:ea typeface="+mn-ea"/>
          <a:cs typeface="+mn-cs"/>
        </a:defRPr>
      </a:lvl1pPr>
      <a:lvl2pPr marL="185029" indent="-185029" algn="l" defTabSz="973836" rtl="0" eaLnBrk="1" latinLnBrk="0" hangingPunct="1">
        <a:spcBef>
          <a:spcPts val="320"/>
        </a:spcBef>
        <a:buClr>
          <a:schemeClr val="accent2"/>
        </a:buClr>
        <a:buFont typeface="Wingdings" pitchFamily="2" charset="2"/>
        <a:buChar char="§"/>
        <a:defRPr sz="1700" kern="1200">
          <a:solidFill>
            <a:schemeClr val="tx1"/>
          </a:solidFill>
          <a:latin typeface="+mn-lt"/>
          <a:ea typeface="+mn-ea"/>
          <a:cs typeface="+mn-cs"/>
        </a:defRPr>
      </a:lvl2pPr>
      <a:lvl3pPr marL="428488" indent="-175290" algn="l" defTabSz="973836" rtl="0" eaLnBrk="1" latinLnBrk="0" hangingPunct="1">
        <a:spcBef>
          <a:spcPts val="320"/>
        </a:spcBef>
        <a:buClr>
          <a:schemeClr val="accent2"/>
        </a:buClr>
        <a:buFont typeface="Wingdings" pitchFamily="2" charset="2"/>
        <a:buChar char="§"/>
        <a:defRPr sz="1700" kern="1200">
          <a:solidFill>
            <a:schemeClr val="tx1"/>
          </a:solidFill>
          <a:latin typeface="+mn-lt"/>
          <a:ea typeface="+mn-ea"/>
          <a:cs typeface="+mn-cs"/>
        </a:defRPr>
      </a:lvl3pPr>
      <a:lvl4pPr marL="671947" indent="-175290" algn="l" defTabSz="973836" rtl="0" eaLnBrk="1" latinLnBrk="0" hangingPunct="1">
        <a:spcBef>
          <a:spcPts val="320"/>
        </a:spcBef>
        <a:buClr>
          <a:schemeClr val="accent2"/>
        </a:buClr>
        <a:buFont typeface="Wingdings" pitchFamily="2" charset="2"/>
        <a:buChar char="§"/>
        <a:defRPr sz="1700" kern="1200">
          <a:solidFill>
            <a:schemeClr val="tx1"/>
          </a:solidFill>
          <a:latin typeface="+mn-lt"/>
          <a:ea typeface="+mn-ea"/>
          <a:cs typeface="+mn-cs"/>
        </a:defRPr>
      </a:lvl4pPr>
      <a:lvl5pPr marL="915406" indent="-185029" algn="l" defTabSz="973836" rtl="0" eaLnBrk="1" latinLnBrk="0" hangingPunct="1">
        <a:spcBef>
          <a:spcPts val="320"/>
        </a:spcBef>
        <a:buClr>
          <a:schemeClr val="accent2"/>
        </a:buClr>
        <a:buFont typeface="Wingdings" pitchFamily="2" charset="2"/>
        <a:buChar char="§"/>
        <a:defRPr sz="1700" kern="1200">
          <a:solidFill>
            <a:schemeClr val="tx1"/>
          </a:solidFill>
          <a:latin typeface="+mn-lt"/>
          <a:ea typeface="+mn-ea"/>
          <a:cs typeface="+mn-cs"/>
        </a:defRPr>
      </a:lvl5pPr>
      <a:lvl6pPr marL="1168603" indent="-185029" algn="l" defTabSz="973836" rtl="0" eaLnBrk="1" latinLnBrk="0" hangingPunct="1">
        <a:spcBef>
          <a:spcPts val="320"/>
        </a:spcBef>
        <a:buClr>
          <a:schemeClr val="accent2"/>
        </a:buClr>
        <a:buFont typeface="Wingdings" pitchFamily="2" charset="2"/>
        <a:buChar char="§"/>
        <a:defRPr sz="1500" kern="1200">
          <a:solidFill>
            <a:schemeClr val="tx1"/>
          </a:solidFill>
          <a:latin typeface="+mn-lt"/>
          <a:ea typeface="+mn-ea"/>
          <a:cs typeface="+mn-cs"/>
        </a:defRPr>
      </a:lvl6pPr>
      <a:lvl7pPr marL="1441277" indent="-175290" algn="l" defTabSz="973836" rtl="0" eaLnBrk="1" latinLnBrk="0" hangingPunct="1">
        <a:spcBef>
          <a:spcPts val="320"/>
        </a:spcBef>
        <a:buClr>
          <a:schemeClr val="accent2"/>
        </a:buClr>
        <a:buFont typeface="Wingdings" pitchFamily="2" charset="2"/>
        <a:buChar char="§"/>
        <a:defRPr sz="1500" kern="1200">
          <a:solidFill>
            <a:schemeClr val="tx1"/>
          </a:solidFill>
          <a:latin typeface="+mn-lt"/>
          <a:ea typeface="+mn-ea"/>
          <a:cs typeface="+mn-cs"/>
        </a:defRPr>
      </a:lvl7pPr>
      <a:lvl8pPr marL="1684736" indent="-175290" algn="l" defTabSz="973836" rtl="0" eaLnBrk="1" latinLnBrk="0" hangingPunct="1">
        <a:spcBef>
          <a:spcPts val="320"/>
        </a:spcBef>
        <a:buClr>
          <a:schemeClr val="accent2"/>
        </a:buClr>
        <a:buFont typeface="Wingdings" pitchFamily="2" charset="2"/>
        <a:buChar char="§"/>
        <a:defRPr sz="1500" kern="1200">
          <a:solidFill>
            <a:schemeClr val="tx1"/>
          </a:solidFill>
          <a:latin typeface="+mn-lt"/>
          <a:ea typeface="+mn-ea"/>
          <a:cs typeface="+mn-cs"/>
        </a:defRPr>
      </a:lvl8pPr>
      <a:lvl9pPr marL="1908719" indent="-175290" algn="l" defTabSz="973836" rtl="0" eaLnBrk="1" latinLnBrk="0" hangingPunct="1">
        <a:spcBef>
          <a:spcPts val="320"/>
        </a:spcBef>
        <a:buClr>
          <a:schemeClr val="accent2"/>
        </a:buClr>
        <a:buFont typeface="Wingdings" pitchFamily="2" charset="2"/>
        <a:buChar char="§"/>
        <a:defRPr sz="1500" kern="1200">
          <a:solidFill>
            <a:schemeClr val="tx1"/>
          </a:solidFill>
          <a:latin typeface="+mn-lt"/>
          <a:ea typeface="+mn-ea"/>
          <a:cs typeface="+mn-cs"/>
        </a:defRPr>
      </a:lvl9pPr>
    </p:bodyStyle>
    <p:otherStyle>
      <a:defPPr>
        <a:defRPr lang="en-US"/>
      </a:defPPr>
      <a:lvl1pPr marL="0" algn="l" defTabSz="973836" rtl="0" eaLnBrk="1" latinLnBrk="0" hangingPunct="1">
        <a:defRPr sz="1900" kern="1200">
          <a:solidFill>
            <a:schemeClr val="tx1"/>
          </a:solidFill>
          <a:latin typeface="+mn-lt"/>
          <a:ea typeface="+mn-ea"/>
          <a:cs typeface="+mn-cs"/>
        </a:defRPr>
      </a:lvl1pPr>
      <a:lvl2pPr marL="486918" algn="l" defTabSz="973836" rtl="0" eaLnBrk="1" latinLnBrk="0" hangingPunct="1">
        <a:defRPr sz="1900" kern="1200">
          <a:solidFill>
            <a:schemeClr val="tx1"/>
          </a:solidFill>
          <a:latin typeface="+mn-lt"/>
          <a:ea typeface="+mn-ea"/>
          <a:cs typeface="+mn-cs"/>
        </a:defRPr>
      </a:lvl2pPr>
      <a:lvl3pPr marL="973836" algn="l" defTabSz="973836" rtl="0" eaLnBrk="1" latinLnBrk="0" hangingPunct="1">
        <a:defRPr sz="1900" kern="1200">
          <a:solidFill>
            <a:schemeClr val="tx1"/>
          </a:solidFill>
          <a:latin typeface="+mn-lt"/>
          <a:ea typeface="+mn-ea"/>
          <a:cs typeface="+mn-cs"/>
        </a:defRPr>
      </a:lvl3pPr>
      <a:lvl4pPr marL="1460754" algn="l" defTabSz="973836" rtl="0" eaLnBrk="1" latinLnBrk="0" hangingPunct="1">
        <a:defRPr sz="1900" kern="1200">
          <a:solidFill>
            <a:schemeClr val="tx1"/>
          </a:solidFill>
          <a:latin typeface="+mn-lt"/>
          <a:ea typeface="+mn-ea"/>
          <a:cs typeface="+mn-cs"/>
        </a:defRPr>
      </a:lvl4pPr>
      <a:lvl5pPr marL="1947672" algn="l" defTabSz="973836" rtl="0" eaLnBrk="1" latinLnBrk="0" hangingPunct="1">
        <a:defRPr sz="1900" kern="1200">
          <a:solidFill>
            <a:schemeClr val="tx1"/>
          </a:solidFill>
          <a:latin typeface="+mn-lt"/>
          <a:ea typeface="+mn-ea"/>
          <a:cs typeface="+mn-cs"/>
        </a:defRPr>
      </a:lvl5pPr>
      <a:lvl6pPr marL="2434590" algn="l" defTabSz="973836" rtl="0" eaLnBrk="1" latinLnBrk="0" hangingPunct="1">
        <a:defRPr sz="1900" kern="1200">
          <a:solidFill>
            <a:schemeClr val="tx1"/>
          </a:solidFill>
          <a:latin typeface="+mn-lt"/>
          <a:ea typeface="+mn-ea"/>
          <a:cs typeface="+mn-cs"/>
        </a:defRPr>
      </a:lvl6pPr>
      <a:lvl7pPr marL="2921508" algn="l" defTabSz="973836" rtl="0" eaLnBrk="1" latinLnBrk="0" hangingPunct="1">
        <a:defRPr sz="1900" kern="1200">
          <a:solidFill>
            <a:schemeClr val="tx1"/>
          </a:solidFill>
          <a:latin typeface="+mn-lt"/>
          <a:ea typeface="+mn-ea"/>
          <a:cs typeface="+mn-cs"/>
        </a:defRPr>
      </a:lvl7pPr>
      <a:lvl8pPr marL="3408426" algn="l" defTabSz="973836" rtl="0" eaLnBrk="1" latinLnBrk="0" hangingPunct="1">
        <a:defRPr sz="1900" kern="1200">
          <a:solidFill>
            <a:schemeClr val="tx1"/>
          </a:solidFill>
          <a:latin typeface="+mn-lt"/>
          <a:ea typeface="+mn-ea"/>
          <a:cs typeface="+mn-cs"/>
        </a:defRPr>
      </a:lvl8pPr>
      <a:lvl9pPr marL="3895344" algn="l" defTabSz="973836"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7" Type="http://schemas.openxmlformats.org/officeDocument/2006/relationships/image" Target="../media/image5.jpg"/><Relationship Id="rId8"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4" Type="http://schemas.openxmlformats.org/officeDocument/2006/relationships/diagramQuickStyle" Target="../diagrams/quickStyle2.xml"/><Relationship Id="rId5" Type="http://schemas.openxmlformats.org/officeDocument/2006/relationships/diagramColors" Target="../diagrams/colors2.xml"/><Relationship Id="rId6"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diagramData" Target="../diagrams/data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4" Type="http://schemas.openxmlformats.org/officeDocument/2006/relationships/diagramQuickStyle" Target="../diagrams/quickStyle3.xml"/><Relationship Id="rId5" Type="http://schemas.openxmlformats.org/officeDocument/2006/relationships/diagramColors" Target="../diagrams/colors3.xml"/><Relationship Id="rId6" Type="http://schemas.microsoft.com/office/2007/relationships/diagramDrawing" Target="../diagrams/drawing3.xml"/><Relationship Id="rId7"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diagramData" Target="../diagrams/data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10.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4" Type="http://schemas.openxmlformats.org/officeDocument/2006/relationships/diagramQuickStyle" Target="../diagrams/quickStyle4.xml"/><Relationship Id="rId5" Type="http://schemas.openxmlformats.org/officeDocument/2006/relationships/diagramColors" Target="../diagrams/colors4.xml"/><Relationship Id="rId6" Type="http://schemas.microsoft.com/office/2007/relationships/diagramDrawing" Target="../diagrams/drawing4.xml"/><Relationship Id="rId7" Type="http://schemas.openxmlformats.org/officeDocument/2006/relationships/image" Target="../media/image11.png"/><Relationship Id="rId8" Type="http://schemas.openxmlformats.org/officeDocument/2006/relationships/image" Target="../media/image12.png"/><Relationship Id="rId1" Type="http://schemas.openxmlformats.org/officeDocument/2006/relationships/slideLayout" Target="../slideLayouts/slideLayout2.xml"/><Relationship Id="rId2" Type="http://schemas.openxmlformats.org/officeDocument/2006/relationships/diagramData" Target="../diagrams/data4.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5.xml"/><Relationship Id="rId4" Type="http://schemas.openxmlformats.org/officeDocument/2006/relationships/diagramQuickStyle" Target="../diagrams/quickStyle5.xml"/><Relationship Id="rId5" Type="http://schemas.openxmlformats.org/officeDocument/2006/relationships/diagramColors" Target="../diagrams/colors5.xml"/><Relationship Id="rId6" Type="http://schemas.microsoft.com/office/2007/relationships/diagramDrawing" Target="../diagrams/drawing5.xml"/><Relationship Id="rId7"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diagramData" Target="../diagrams/data5.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6.xml"/><Relationship Id="rId4" Type="http://schemas.openxmlformats.org/officeDocument/2006/relationships/diagramQuickStyle" Target="../diagrams/quickStyle6.xml"/><Relationship Id="rId5" Type="http://schemas.openxmlformats.org/officeDocument/2006/relationships/diagramColors" Target="../diagrams/colors6.xml"/><Relationship Id="rId6" Type="http://schemas.microsoft.com/office/2007/relationships/diagramDrawing" Target="../diagrams/drawing6.xml"/><Relationship Id="rId1" Type="http://schemas.openxmlformats.org/officeDocument/2006/relationships/slideLayout" Target="../slideLayouts/slideLayout2.xml"/><Relationship Id="rId2" Type="http://schemas.openxmlformats.org/officeDocument/2006/relationships/diagramData" Target="../diagrams/data6.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7.xml"/><Relationship Id="rId4" Type="http://schemas.openxmlformats.org/officeDocument/2006/relationships/diagramQuickStyle" Target="../diagrams/quickStyle7.xml"/><Relationship Id="rId5" Type="http://schemas.openxmlformats.org/officeDocument/2006/relationships/diagramColors" Target="../diagrams/colors7.xml"/><Relationship Id="rId6" Type="http://schemas.microsoft.com/office/2007/relationships/diagramDrawing" Target="../diagrams/drawing7.xml"/><Relationship Id="rId7" Type="http://schemas.openxmlformats.org/officeDocument/2006/relationships/image" Target="../media/image14.jpg"/><Relationship Id="rId1" Type="http://schemas.openxmlformats.org/officeDocument/2006/relationships/slideLayout" Target="../slideLayouts/slideLayout2.xml"/><Relationship Id="rId2" Type="http://schemas.openxmlformats.org/officeDocument/2006/relationships/diagramData" Target="../diagrams/data7.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8.xml"/><Relationship Id="rId4" Type="http://schemas.openxmlformats.org/officeDocument/2006/relationships/diagramQuickStyle" Target="../diagrams/quickStyle8.xml"/><Relationship Id="rId5" Type="http://schemas.openxmlformats.org/officeDocument/2006/relationships/diagramColors" Target="../diagrams/colors8.xml"/><Relationship Id="rId6" Type="http://schemas.microsoft.com/office/2007/relationships/diagramDrawing" Target="../diagrams/drawing8.xml"/><Relationship Id="rId1" Type="http://schemas.openxmlformats.org/officeDocument/2006/relationships/slideLayout" Target="../slideLayouts/slideLayout2.xml"/><Relationship Id="rId2" Type="http://schemas.openxmlformats.org/officeDocument/2006/relationships/diagramData" Target="../diagrams/data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9.xml"/><Relationship Id="rId4" Type="http://schemas.openxmlformats.org/officeDocument/2006/relationships/diagramQuickStyle" Target="../diagrams/quickStyle9.xml"/><Relationship Id="rId5" Type="http://schemas.openxmlformats.org/officeDocument/2006/relationships/diagramColors" Target="../diagrams/colors9.xml"/><Relationship Id="rId6" Type="http://schemas.microsoft.com/office/2007/relationships/diagramDrawing" Target="../diagrams/drawing9.xml"/><Relationship Id="rId7" Type="http://schemas.openxmlformats.org/officeDocument/2006/relationships/image" Target="../media/image17.png"/><Relationship Id="rId1" Type="http://schemas.openxmlformats.org/officeDocument/2006/relationships/slideLayout" Target="../slideLayouts/slideLayout7.xml"/><Relationship Id="rId2" Type="http://schemas.openxmlformats.org/officeDocument/2006/relationships/diagramData" Target="../diagrams/data9.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0.xml"/><Relationship Id="rId4" Type="http://schemas.openxmlformats.org/officeDocument/2006/relationships/diagramQuickStyle" Target="../diagrams/quickStyle10.xml"/><Relationship Id="rId5" Type="http://schemas.openxmlformats.org/officeDocument/2006/relationships/diagramColors" Target="../diagrams/colors10.xml"/><Relationship Id="rId6" Type="http://schemas.microsoft.com/office/2007/relationships/diagramDrawing" Target="../diagrams/drawing10.xml"/><Relationship Id="rId7" Type="http://schemas.openxmlformats.org/officeDocument/2006/relationships/image" Target="../media/image18.png"/><Relationship Id="rId8" Type="http://schemas.openxmlformats.org/officeDocument/2006/relationships/image" Target="../media/image19.png"/><Relationship Id="rId9" Type="http://schemas.openxmlformats.org/officeDocument/2006/relationships/image" Target="../media/image20.png"/><Relationship Id="rId10" Type="http://schemas.openxmlformats.org/officeDocument/2006/relationships/image" Target="../media/image21.tiff"/><Relationship Id="rId11" Type="http://schemas.openxmlformats.org/officeDocument/2006/relationships/image" Target="../media/image22.tiff"/><Relationship Id="rId1" Type="http://schemas.openxmlformats.org/officeDocument/2006/relationships/slideLayout" Target="../slideLayouts/slideLayout2.xml"/><Relationship Id="rId2" Type="http://schemas.openxmlformats.org/officeDocument/2006/relationships/diagramData" Target="../diagrams/data10.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1.xml"/><Relationship Id="rId4" Type="http://schemas.openxmlformats.org/officeDocument/2006/relationships/diagramQuickStyle" Target="../diagrams/quickStyle11.xml"/><Relationship Id="rId5" Type="http://schemas.openxmlformats.org/officeDocument/2006/relationships/diagramColors" Target="../diagrams/colors11.xml"/><Relationship Id="rId6" Type="http://schemas.microsoft.com/office/2007/relationships/diagramDrawing" Target="../diagrams/drawing11.xml"/><Relationship Id="rId1" Type="http://schemas.openxmlformats.org/officeDocument/2006/relationships/slideLayout" Target="../slideLayouts/slideLayout2.xml"/><Relationship Id="rId2" Type="http://schemas.openxmlformats.org/officeDocument/2006/relationships/diagramData" Target="../diagrams/data11.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2.xml"/><Relationship Id="rId4" Type="http://schemas.openxmlformats.org/officeDocument/2006/relationships/diagramQuickStyle" Target="../diagrams/quickStyle12.xml"/><Relationship Id="rId5" Type="http://schemas.openxmlformats.org/officeDocument/2006/relationships/diagramColors" Target="../diagrams/colors12.xml"/><Relationship Id="rId6" Type="http://schemas.microsoft.com/office/2007/relationships/diagramDrawing" Target="../diagrams/drawing12.xml"/><Relationship Id="rId1" Type="http://schemas.openxmlformats.org/officeDocument/2006/relationships/slideLayout" Target="../slideLayouts/slideLayout2.xml"/><Relationship Id="rId2" Type="http://schemas.openxmlformats.org/officeDocument/2006/relationships/diagramData" Target="../diagrams/data1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3.xml"/><Relationship Id="rId4" Type="http://schemas.openxmlformats.org/officeDocument/2006/relationships/diagramQuickStyle" Target="../diagrams/quickStyle13.xml"/><Relationship Id="rId5" Type="http://schemas.openxmlformats.org/officeDocument/2006/relationships/diagramColors" Target="../diagrams/colors13.xml"/><Relationship Id="rId6" Type="http://schemas.microsoft.com/office/2007/relationships/diagramDrawing" Target="../diagrams/drawing13.xml"/><Relationship Id="rId7" Type="http://schemas.openxmlformats.org/officeDocument/2006/relationships/image" Target="../media/image23.png"/><Relationship Id="rId8" Type="http://schemas.openxmlformats.org/officeDocument/2006/relationships/image" Target="../media/image24.png"/><Relationship Id="rId1" Type="http://schemas.openxmlformats.org/officeDocument/2006/relationships/slideLayout" Target="../slideLayouts/slideLayout2.xml"/><Relationship Id="rId2" Type="http://schemas.openxmlformats.org/officeDocument/2006/relationships/diagramData" Target="../diagrams/data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work\UPWORK\SARAH-Bluetech\29-05-2018\1B.jpg"/>
          <p:cNvPicPr>
            <a:picLocks noChangeAspect="1" noChangeArrowheads="1"/>
          </p:cNvPicPr>
          <p:nvPr/>
        </p:nvPicPr>
        <p:blipFill>
          <a:blip r:embed="rId2" cstate="print"/>
          <a:srcRect/>
          <a:stretch>
            <a:fillRect/>
          </a:stretch>
        </p:blipFill>
        <p:spPr bwMode="auto">
          <a:xfrm>
            <a:off x="0" y="0"/>
            <a:ext cx="9944100" cy="7099300"/>
          </a:xfrm>
          <a:prstGeom prst="rect">
            <a:avLst/>
          </a:prstGeom>
          <a:noFill/>
        </p:spPr>
      </p:pic>
    </p:spTree>
    <p:extLst>
      <p:ext uri="{BB962C8B-B14F-4D97-AF65-F5344CB8AC3E}">
        <p14:creationId xmlns:p14="http://schemas.microsoft.com/office/powerpoint/2010/main" val="401127882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49481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work\UPWORK\SARAH-Bluetech\29-05-2018\3.jpg"/>
          <p:cNvPicPr>
            <a:picLocks noChangeAspect="1" noChangeArrowheads="1"/>
          </p:cNvPicPr>
          <p:nvPr/>
        </p:nvPicPr>
        <p:blipFill>
          <a:blip r:embed="rId2" cstate="print"/>
          <a:srcRect/>
          <a:stretch>
            <a:fillRect/>
          </a:stretch>
        </p:blipFill>
        <p:spPr bwMode="auto">
          <a:xfrm>
            <a:off x="0" y="0"/>
            <a:ext cx="9944100" cy="7099300"/>
          </a:xfrm>
          <a:prstGeom prst="rect">
            <a:avLst/>
          </a:prstGeom>
          <a:noFill/>
        </p:spPr>
      </p:pic>
    </p:spTree>
    <p:extLst>
      <p:ext uri="{BB962C8B-B14F-4D97-AF65-F5344CB8AC3E}">
        <p14:creationId xmlns:p14="http://schemas.microsoft.com/office/powerpoint/2010/main" val="1709287421"/>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Hexagon 4"/>
          <p:cNvSpPr/>
          <p:nvPr/>
        </p:nvSpPr>
        <p:spPr>
          <a:xfrm>
            <a:off x="1277741" y="2456090"/>
            <a:ext cx="3065938" cy="162072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353" anchor="ctr" anchorCtr="0">
            <a:noAutofit/>
          </a:bodyPr>
          <a:lstStyle/>
          <a:p>
            <a:pPr algn="ctr" defTabSz="1704213">
              <a:lnSpc>
                <a:spcPct val="90000"/>
              </a:lnSpc>
              <a:spcBef>
                <a:spcPct val="0"/>
              </a:spcBef>
              <a:spcAft>
                <a:spcPct val="35000"/>
              </a:spcAft>
            </a:pPr>
            <a:endParaRPr lang="es-MX" sz="3800"/>
          </a:p>
        </p:txBody>
      </p:sp>
      <p:graphicFrame>
        <p:nvGraphicFramePr>
          <p:cNvPr id="259" name="Diagram 258"/>
          <p:cNvGraphicFramePr/>
          <p:nvPr>
            <p:extLst>
              <p:ext uri="{D42A27DB-BD31-4B8C-83A1-F6EECF244321}">
                <p14:modId xmlns:p14="http://schemas.microsoft.com/office/powerpoint/2010/main" val="2877310998"/>
              </p:ext>
            </p:extLst>
          </p:nvPr>
        </p:nvGraphicFramePr>
        <p:xfrm>
          <a:off x="-583840" y="635957"/>
          <a:ext cx="7522528" cy="60081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62" name="TextBox 261"/>
          <p:cNvSpPr txBox="1"/>
          <p:nvPr/>
        </p:nvSpPr>
        <p:spPr>
          <a:xfrm>
            <a:off x="979547" y="911786"/>
            <a:ext cx="1979612" cy="252223"/>
          </a:xfrm>
          <a:prstGeom prst="rect">
            <a:avLst/>
          </a:prstGeom>
          <a:ln/>
        </p:spPr>
        <p:style>
          <a:lnRef idx="2">
            <a:schemeClr val="accent4">
              <a:shade val="50000"/>
            </a:schemeClr>
          </a:lnRef>
          <a:fillRef idx="1">
            <a:schemeClr val="accent4"/>
          </a:fillRef>
          <a:effectRef idx="0">
            <a:schemeClr val="accent4"/>
          </a:effectRef>
          <a:fontRef idx="minor">
            <a:schemeClr val="lt1"/>
          </a:fontRef>
        </p:style>
        <p:txBody>
          <a:bodyPr wrap="square" lIns="97384" tIns="48692" rIns="97384" bIns="48692" rtlCol="0">
            <a:spAutoFit/>
          </a:bodyPr>
          <a:lstStyle/>
          <a:p>
            <a:pPr algn="ctr"/>
            <a:r>
              <a:rPr lang="en-US" sz="1000" dirty="0"/>
              <a:t>What is driving this market?</a:t>
            </a:r>
          </a:p>
        </p:txBody>
      </p:sp>
      <p:sp>
        <p:nvSpPr>
          <p:cNvPr id="263" name="TextBox 262"/>
          <p:cNvSpPr txBox="1"/>
          <p:nvPr/>
        </p:nvSpPr>
        <p:spPr>
          <a:xfrm>
            <a:off x="3765868" y="913521"/>
            <a:ext cx="1602105" cy="252223"/>
          </a:xfrm>
          <a:prstGeom prst="rect">
            <a:avLst/>
          </a:prstGeom>
          <a:ln/>
        </p:spPr>
        <p:style>
          <a:lnRef idx="2">
            <a:schemeClr val="accent4">
              <a:shade val="50000"/>
            </a:schemeClr>
          </a:lnRef>
          <a:fillRef idx="1">
            <a:schemeClr val="accent4"/>
          </a:fillRef>
          <a:effectRef idx="0">
            <a:schemeClr val="accent4"/>
          </a:effectRef>
          <a:fontRef idx="minor">
            <a:schemeClr val="lt1"/>
          </a:fontRef>
        </p:style>
        <p:txBody>
          <a:bodyPr wrap="square" lIns="97384" tIns="48692" rIns="97384" bIns="48692" rtlCol="0">
            <a:spAutoFit/>
          </a:bodyPr>
          <a:lstStyle/>
          <a:p>
            <a:pPr algn="ctr"/>
            <a:r>
              <a:rPr lang="en-US" sz="1000" dirty="0">
                <a:solidFill>
                  <a:srgbClr val="FFFFFF"/>
                </a:solidFill>
              </a:rPr>
              <a:t>Other assisting factors</a:t>
            </a:r>
          </a:p>
        </p:txBody>
      </p:sp>
      <p:sp>
        <p:nvSpPr>
          <p:cNvPr id="265" name="TextBox 264"/>
          <p:cNvSpPr txBox="1"/>
          <p:nvPr/>
        </p:nvSpPr>
        <p:spPr>
          <a:xfrm>
            <a:off x="3885565" y="6112615"/>
            <a:ext cx="1325880" cy="252223"/>
          </a:xfrm>
          <a:prstGeom prst="rect">
            <a:avLst/>
          </a:prstGeom>
          <a:ln/>
        </p:spPr>
        <p:style>
          <a:lnRef idx="2">
            <a:schemeClr val="accent4">
              <a:shade val="50000"/>
            </a:schemeClr>
          </a:lnRef>
          <a:fillRef idx="1">
            <a:schemeClr val="accent4"/>
          </a:fillRef>
          <a:effectRef idx="0">
            <a:schemeClr val="accent4"/>
          </a:effectRef>
          <a:fontRef idx="minor">
            <a:schemeClr val="lt1"/>
          </a:fontRef>
        </p:style>
        <p:txBody>
          <a:bodyPr wrap="square" lIns="97384" tIns="48692" rIns="97384" bIns="48692" rtlCol="0">
            <a:spAutoFit/>
          </a:bodyPr>
          <a:lstStyle/>
          <a:p>
            <a:pPr algn="ctr"/>
            <a:r>
              <a:rPr lang="en-US" sz="1000" dirty="0"/>
              <a:t>Who will win out?</a:t>
            </a:r>
          </a:p>
        </p:txBody>
      </p:sp>
      <p:sp>
        <p:nvSpPr>
          <p:cNvPr id="264" name="TextBox 263"/>
          <p:cNvSpPr txBox="1"/>
          <p:nvPr/>
        </p:nvSpPr>
        <p:spPr>
          <a:xfrm>
            <a:off x="813812" y="6118460"/>
            <a:ext cx="2311082" cy="252223"/>
          </a:xfrm>
          <a:prstGeom prst="rect">
            <a:avLst/>
          </a:prstGeom>
          <a:ln/>
        </p:spPr>
        <p:style>
          <a:lnRef idx="2">
            <a:schemeClr val="accent4">
              <a:shade val="50000"/>
            </a:schemeClr>
          </a:lnRef>
          <a:fillRef idx="1">
            <a:schemeClr val="accent4"/>
          </a:fillRef>
          <a:effectRef idx="0">
            <a:schemeClr val="accent4"/>
          </a:effectRef>
          <a:fontRef idx="minor">
            <a:schemeClr val="lt1"/>
          </a:fontRef>
        </p:style>
        <p:txBody>
          <a:bodyPr wrap="square" lIns="97384" tIns="48692" rIns="97384" bIns="48692" rtlCol="0">
            <a:spAutoFit/>
          </a:bodyPr>
          <a:lstStyle/>
          <a:p>
            <a:pPr algn="ctr"/>
            <a:r>
              <a:rPr lang="en-US" sz="1000" dirty="0"/>
              <a:t>What are the current market barriers?</a:t>
            </a:r>
          </a:p>
        </p:txBody>
      </p:sp>
      <p:sp>
        <p:nvSpPr>
          <p:cNvPr id="266" name="TextBox 265"/>
          <p:cNvSpPr txBox="1"/>
          <p:nvPr/>
        </p:nvSpPr>
        <p:spPr>
          <a:xfrm>
            <a:off x="1711544" y="138443"/>
            <a:ext cx="6852482" cy="390723"/>
          </a:xfrm>
          <a:prstGeom prst="rect">
            <a:avLst/>
          </a:prstGeom>
          <a:noFill/>
        </p:spPr>
        <p:txBody>
          <a:bodyPr wrap="square" lIns="97384" tIns="48692" rIns="97384" bIns="48692" rtlCol="0">
            <a:spAutoFit/>
          </a:bodyPr>
          <a:lstStyle/>
          <a:p>
            <a:pPr algn="ctr"/>
            <a:r>
              <a:rPr lang="en-US" b="1" u="sng" dirty="0" smtClean="0"/>
              <a:t>1. Digital </a:t>
            </a:r>
            <a:r>
              <a:rPr lang="en-US" b="1" u="sng" dirty="0"/>
              <a:t>water &amp; data as an enabler of the circular economy</a:t>
            </a:r>
            <a:endParaRPr lang="en-GB" dirty="0"/>
          </a:p>
        </p:txBody>
      </p:sp>
      <p:sp>
        <p:nvSpPr>
          <p:cNvPr id="3" name="Right Arrow Callout 2"/>
          <p:cNvSpPr/>
          <p:nvPr/>
        </p:nvSpPr>
        <p:spPr>
          <a:xfrm>
            <a:off x="6124947" y="1150742"/>
            <a:ext cx="3616589" cy="3681117"/>
          </a:xfrm>
          <a:prstGeom prst="rightArrowCallout">
            <a:avLst/>
          </a:prstGeom>
          <a:solidFill>
            <a:schemeClr val="accent2"/>
          </a:solidFill>
          <a:ln>
            <a:noFill/>
          </a:ln>
        </p:spPr>
        <p:style>
          <a:lnRef idx="2">
            <a:schemeClr val="accent2">
              <a:shade val="50000"/>
            </a:schemeClr>
          </a:lnRef>
          <a:fillRef idx="1">
            <a:schemeClr val="accent2"/>
          </a:fillRef>
          <a:effectRef idx="0">
            <a:schemeClr val="accent2"/>
          </a:effectRef>
          <a:fontRef idx="minor">
            <a:schemeClr val="lt1"/>
          </a:fontRef>
        </p:style>
        <p:txBody>
          <a:bodyPr lIns="97384" tIns="48692" rIns="97384" bIns="48692" rtlCol="0" anchor="ctr"/>
          <a:lstStyle/>
          <a:p>
            <a:pPr marL="182594" indent="-182594">
              <a:buFont typeface="Wingdings" charset="2"/>
              <a:buChar char="v"/>
            </a:pPr>
            <a:r>
              <a:rPr lang="en-US" sz="1000" dirty="0">
                <a:latin typeface="Arial"/>
                <a:cs typeface="Arial"/>
              </a:rPr>
              <a:t>The circular economy of water will only become more and more important, and the role of digital as a key enabler will grow as well. </a:t>
            </a:r>
          </a:p>
          <a:p>
            <a:pPr lvl="0"/>
            <a:endParaRPr lang="en-GB" sz="1000" dirty="0">
              <a:latin typeface="Arial"/>
              <a:cs typeface="Arial"/>
            </a:endParaRPr>
          </a:p>
          <a:p>
            <a:pPr marL="182594" indent="-182594">
              <a:buFont typeface="Wingdings" charset="2"/>
              <a:buChar char="v"/>
            </a:pPr>
            <a:r>
              <a:rPr lang="en-US" sz="1000" dirty="0">
                <a:latin typeface="Arial"/>
                <a:cs typeface="Arial"/>
              </a:rPr>
              <a:t>At the same time, technology is moving quickly. The digital tools that are cutting-edge today, and are in use across thousands of operations may not be that way going forward, as more effective enabling technologies are developed and come onto the market. </a:t>
            </a:r>
          </a:p>
          <a:p>
            <a:pPr lvl="0"/>
            <a:endParaRPr lang="en-GB" sz="1000" dirty="0">
              <a:latin typeface="Arial"/>
              <a:cs typeface="Arial"/>
            </a:endParaRPr>
          </a:p>
          <a:p>
            <a:pPr marL="182594" indent="-182594">
              <a:buFont typeface="Wingdings" charset="2"/>
              <a:buChar char="v"/>
            </a:pPr>
            <a:r>
              <a:rPr lang="en-US" sz="1000" dirty="0">
                <a:latin typeface="Arial"/>
                <a:cs typeface="Arial"/>
              </a:rPr>
              <a:t>The rise of newer concepts like machine learning and artificial intelligence (AI), while not as well understood today as some of the other core technology platforms, have the potential to be disruptive to the current digital platforms and technologies being deployed across the water industry.  </a:t>
            </a:r>
            <a:endParaRPr lang="en-GB" sz="1000" dirty="0">
              <a:latin typeface="Arial"/>
              <a:cs typeface="Arial"/>
            </a:endParaRPr>
          </a:p>
        </p:txBody>
      </p:sp>
      <p:pic>
        <p:nvPicPr>
          <p:cNvPr id="11" name="Picture 10">
            <a:extLst>
              <a:ext uri="{FF2B5EF4-FFF2-40B4-BE49-F238E27FC236}">
                <a16:creationId xmlns:a16="http://schemas.microsoft.com/office/drawing/2014/main" xmlns="" id="{0EBE935D-9B29-4912-BD13-B93F9701CEE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406290" y="148203"/>
            <a:ext cx="1537810" cy="975507"/>
          </a:xfrm>
          <a:prstGeom prst="rect">
            <a:avLst/>
          </a:prstGeom>
          <a:ln>
            <a:noFill/>
          </a:ln>
          <a:effectLst>
            <a:softEdge rad="112500"/>
          </a:effectLst>
        </p:spPr>
      </p:pic>
      <p:grpSp>
        <p:nvGrpSpPr>
          <p:cNvPr id="23" name="Group 22">
            <a:extLst>
              <a:ext uri="{FF2B5EF4-FFF2-40B4-BE49-F238E27FC236}">
                <a16:creationId xmlns:a16="http://schemas.microsoft.com/office/drawing/2014/main" xmlns="" id="{22B02D2A-AB01-4B47-85FE-5D2A0D3AFB67}"/>
              </a:ext>
            </a:extLst>
          </p:cNvPr>
          <p:cNvGrpSpPr/>
          <p:nvPr/>
        </p:nvGrpSpPr>
        <p:grpSpPr>
          <a:xfrm>
            <a:off x="6574157" y="4417342"/>
            <a:ext cx="3231833" cy="2818732"/>
            <a:chOff x="11082978" y="2718731"/>
            <a:chExt cx="9092166" cy="9099275"/>
          </a:xfrm>
        </p:grpSpPr>
        <p:pic>
          <p:nvPicPr>
            <p:cNvPr id="24" name="Picture 23">
              <a:extLst>
                <a:ext uri="{FF2B5EF4-FFF2-40B4-BE49-F238E27FC236}">
                  <a16:creationId xmlns:a16="http://schemas.microsoft.com/office/drawing/2014/main" xmlns="" id="{9E1B27B5-E7FA-4738-97F1-EB18500B0C1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082978" y="2718731"/>
              <a:ext cx="9092166" cy="9099275"/>
            </a:xfrm>
            <a:prstGeom prst="rect">
              <a:avLst/>
            </a:prstGeom>
          </p:spPr>
        </p:pic>
        <p:sp>
          <p:nvSpPr>
            <p:cNvPr id="25" name="TextBox 24">
              <a:extLst>
                <a:ext uri="{FF2B5EF4-FFF2-40B4-BE49-F238E27FC236}">
                  <a16:creationId xmlns:a16="http://schemas.microsoft.com/office/drawing/2014/main" xmlns="" id="{9CE8B385-7465-49C3-9345-87E11C89B4D4}"/>
                </a:ext>
              </a:extLst>
            </p:cNvPr>
            <p:cNvSpPr txBox="1"/>
            <p:nvPr/>
          </p:nvSpPr>
          <p:spPr>
            <a:xfrm>
              <a:off x="14325403" y="5406888"/>
              <a:ext cx="1303657" cy="77828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t">
              <a:spAutoFit/>
            </a:bodyPr>
            <a:lstStyle/>
            <a:p>
              <a:pPr algn="ctr" defTabSz="411446" hangingPunct="0"/>
              <a:r>
                <a:rPr lang="en-US" sz="900" dirty="0">
                  <a:solidFill>
                    <a:srgbClr val="000000"/>
                  </a:solidFill>
                  <a:latin typeface="+mj-lt"/>
                  <a:ea typeface="Gill Sans"/>
                  <a:cs typeface="Gill Sans"/>
                  <a:sym typeface="Gill Sans"/>
                </a:rPr>
                <a:t>SCADA</a:t>
              </a:r>
            </a:p>
          </p:txBody>
        </p:sp>
        <p:sp>
          <p:nvSpPr>
            <p:cNvPr id="26" name="TextBox 25">
              <a:extLst>
                <a:ext uri="{FF2B5EF4-FFF2-40B4-BE49-F238E27FC236}">
                  <a16:creationId xmlns:a16="http://schemas.microsoft.com/office/drawing/2014/main" xmlns="" id="{8D53ECA4-6ACC-420C-8CD9-F105DA4AF04B}"/>
                </a:ext>
              </a:extLst>
            </p:cNvPr>
            <p:cNvSpPr txBox="1"/>
            <p:nvPr/>
          </p:nvSpPr>
          <p:spPr>
            <a:xfrm>
              <a:off x="15763263" y="5673626"/>
              <a:ext cx="1303657" cy="77828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t">
              <a:spAutoFit/>
            </a:bodyPr>
            <a:lstStyle/>
            <a:p>
              <a:pPr algn="ctr" defTabSz="411446" hangingPunct="0"/>
              <a:r>
                <a:rPr lang="en-US" sz="900" dirty="0">
                  <a:latin typeface="+mj-lt"/>
                </a:rPr>
                <a:t>AMI</a:t>
              </a:r>
              <a:endParaRPr lang="en-US" sz="900" dirty="0">
                <a:solidFill>
                  <a:srgbClr val="000000"/>
                </a:solidFill>
                <a:latin typeface="+mj-lt"/>
                <a:ea typeface="Gill Sans"/>
                <a:cs typeface="Gill Sans"/>
                <a:sym typeface="Gill Sans"/>
              </a:endParaRPr>
            </a:p>
          </p:txBody>
        </p:sp>
        <p:sp>
          <p:nvSpPr>
            <p:cNvPr id="27" name="TextBox 26">
              <a:extLst>
                <a:ext uri="{FF2B5EF4-FFF2-40B4-BE49-F238E27FC236}">
                  <a16:creationId xmlns:a16="http://schemas.microsoft.com/office/drawing/2014/main" xmlns="" id="{54B80F46-D27C-45DC-97AA-64ADD4003080}"/>
                </a:ext>
              </a:extLst>
            </p:cNvPr>
            <p:cNvSpPr txBox="1"/>
            <p:nvPr/>
          </p:nvSpPr>
          <p:spPr>
            <a:xfrm>
              <a:off x="16180706" y="6858000"/>
              <a:ext cx="1303657" cy="77828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t">
              <a:spAutoFit/>
            </a:bodyPr>
            <a:lstStyle/>
            <a:p>
              <a:pPr algn="ctr" defTabSz="411446" hangingPunct="0"/>
              <a:r>
                <a:rPr lang="en-US" sz="900" dirty="0">
                  <a:latin typeface="+mj-lt"/>
                </a:rPr>
                <a:t>CIS</a:t>
              </a:r>
              <a:endParaRPr lang="en-US" sz="900" dirty="0">
                <a:solidFill>
                  <a:srgbClr val="000000"/>
                </a:solidFill>
                <a:latin typeface="+mj-lt"/>
                <a:ea typeface="Gill Sans"/>
                <a:cs typeface="Gill Sans"/>
                <a:sym typeface="Gill Sans"/>
              </a:endParaRPr>
            </a:p>
          </p:txBody>
        </p:sp>
        <p:sp>
          <p:nvSpPr>
            <p:cNvPr id="28" name="TextBox 27">
              <a:extLst>
                <a:ext uri="{FF2B5EF4-FFF2-40B4-BE49-F238E27FC236}">
                  <a16:creationId xmlns:a16="http://schemas.microsoft.com/office/drawing/2014/main" xmlns="" id="{73D0117B-CF28-4CF5-A339-5634C802A51F}"/>
                </a:ext>
              </a:extLst>
            </p:cNvPr>
            <p:cNvSpPr txBox="1"/>
            <p:nvPr/>
          </p:nvSpPr>
          <p:spPr>
            <a:xfrm>
              <a:off x="13808366" y="7764660"/>
              <a:ext cx="1303657" cy="77828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t">
              <a:spAutoFit/>
            </a:bodyPr>
            <a:lstStyle/>
            <a:p>
              <a:pPr algn="ctr" defTabSz="411446" hangingPunct="0"/>
              <a:r>
                <a:rPr lang="en-US" sz="900" dirty="0">
                  <a:latin typeface="+mj-lt"/>
                </a:rPr>
                <a:t>AI</a:t>
              </a:r>
              <a:endParaRPr lang="en-US" sz="900" dirty="0">
                <a:solidFill>
                  <a:srgbClr val="000000"/>
                </a:solidFill>
                <a:latin typeface="+mj-lt"/>
                <a:ea typeface="Gill Sans"/>
                <a:cs typeface="Gill Sans"/>
                <a:sym typeface="Gill Sans"/>
              </a:endParaRPr>
            </a:p>
          </p:txBody>
        </p:sp>
        <p:sp>
          <p:nvSpPr>
            <p:cNvPr id="29" name="TextBox 28">
              <a:extLst>
                <a:ext uri="{FF2B5EF4-FFF2-40B4-BE49-F238E27FC236}">
                  <a16:creationId xmlns:a16="http://schemas.microsoft.com/office/drawing/2014/main" xmlns="" id="{693AF8B3-F403-4E0A-A1D0-9DF46155931A}"/>
                </a:ext>
              </a:extLst>
            </p:cNvPr>
            <p:cNvSpPr txBox="1"/>
            <p:nvPr/>
          </p:nvSpPr>
          <p:spPr>
            <a:xfrm>
              <a:off x="16362083" y="7867448"/>
              <a:ext cx="1127571" cy="77828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t">
              <a:spAutoFit/>
            </a:bodyPr>
            <a:lstStyle/>
            <a:p>
              <a:pPr algn="ctr" defTabSz="411446" hangingPunct="0"/>
              <a:r>
                <a:rPr lang="en-US" sz="900" dirty="0">
                  <a:solidFill>
                    <a:srgbClr val="000000"/>
                  </a:solidFill>
                  <a:latin typeface="+mj-lt"/>
                  <a:ea typeface="Gill Sans"/>
                  <a:cs typeface="Gill Sans"/>
                  <a:sym typeface="Gill Sans"/>
                </a:rPr>
                <a:t>GIS</a:t>
              </a:r>
            </a:p>
          </p:txBody>
        </p:sp>
        <p:sp>
          <p:nvSpPr>
            <p:cNvPr id="30" name="TextBox 29">
              <a:extLst>
                <a:ext uri="{FF2B5EF4-FFF2-40B4-BE49-F238E27FC236}">
                  <a16:creationId xmlns:a16="http://schemas.microsoft.com/office/drawing/2014/main" xmlns="" id="{0C5216B0-7B0A-4837-8C0B-945EB77ADF12}"/>
                </a:ext>
              </a:extLst>
            </p:cNvPr>
            <p:cNvSpPr txBox="1"/>
            <p:nvPr/>
          </p:nvSpPr>
          <p:spPr>
            <a:xfrm>
              <a:off x="14632476" y="8564879"/>
              <a:ext cx="1729607" cy="77828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t">
              <a:spAutoFit/>
            </a:bodyPr>
            <a:lstStyle/>
            <a:p>
              <a:pPr algn="ctr" defTabSz="411446" hangingPunct="0"/>
              <a:r>
                <a:rPr lang="en-US" sz="900" dirty="0">
                  <a:solidFill>
                    <a:srgbClr val="000000"/>
                  </a:solidFill>
                  <a:latin typeface="+mj-lt"/>
                  <a:ea typeface="Gill Sans"/>
                  <a:cs typeface="Gill Sans"/>
                  <a:sym typeface="Gill Sans"/>
                </a:rPr>
                <a:t>Satellite</a:t>
              </a:r>
            </a:p>
          </p:txBody>
        </p:sp>
        <p:sp>
          <p:nvSpPr>
            <p:cNvPr id="31" name="TextBox 30">
              <a:extLst>
                <a:ext uri="{FF2B5EF4-FFF2-40B4-BE49-F238E27FC236}">
                  <a16:creationId xmlns:a16="http://schemas.microsoft.com/office/drawing/2014/main" xmlns="" id="{9F264A51-9881-4E35-A04B-D51C7AD9B29F}"/>
                </a:ext>
              </a:extLst>
            </p:cNvPr>
            <p:cNvSpPr txBox="1"/>
            <p:nvPr/>
          </p:nvSpPr>
          <p:spPr>
            <a:xfrm>
              <a:off x="13999486" y="6514848"/>
              <a:ext cx="1955488" cy="77828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t">
              <a:spAutoFit/>
            </a:bodyPr>
            <a:lstStyle/>
            <a:p>
              <a:pPr algn="ctr" defTabSz="411446" hangingPunct="0"/>
              <a:r>
                <a:rPr lang="en-US" sz="900" dirty="0">
                  <a:solidFill>
                    <a:srgbClr val="000000"/>
                  </a:solidFill>
                  <a:latin typeface="+mj-lt"/>
                  <a:ea typeface="Gill Sans"/>
                  <a:cs typeface="Gill Sans"/>
                  <a:sym typeface="Gill Sans"/>
                </a:rPr>
                <a:t>Blockchain</a:t>
              </a:r>
            </a:p>
          </p:txBody>
        </p:sp>
      </p:grpSp>
      <p:sp>
        <p:nvSpPr>
          <p:cNvPr id="5" name="TextBox 4"/>
          <p:cNvSpPr txBox="1"/>
          <p:nvPr/>
        </p:nvSpPr>
        <p:spPr>
          <a:xfrm>
            <a:off x="8453453" y="2673195"/>
            <a:ext cx="1068071" cy="683110"/>
          </a:xfrm>
          <a:prstGeom prst="rect">
            <a:avLst/>
          </a:prstGeom>
          <a:noFill/>
        </p:spPr>
        <p:txBody>
          <a:bodyPr wrap="square" lIns="97384" tIns="48692" rIns="97384" bIns="48692" rtlCol="0">
            <a:spAutoFit/>
          </a:bodyPr>
          <a:lstStyle/>
          <a:p>
            <a:r>
              <a:rPr lang="en-US" dirty="0" smtClean="0"/>
              <a:t>Market Outlook</a:t>
            </a:r>
            <a:endParaRPr lang="en-US" dirty="0"/>
          </a:p>
        </p:txBody>
      </p:sp>
    </p:spTree>
    <p:extLst>
      <p:ext uri="{BB962C8B-B14F-4D97-AF65-F5344CB8AC3E}">
        <p14:creationId xmlns:p14="http://schemas.microsoft.com/office/powerpoint/2010/main" val="1108997845"/>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6225" y="138443"/>
            <a:ext cx="9875044" cy="390723"/>
          </a:xfrm>
          <a:prstGeom prst="rect">
            <a:avLst/>
          </a:prstGeom>
          <a:noFill/>
        </p:spPr>
        <p:txBody>
          <a:bodyPr wrap="square" lIns="97384" tIns="48692" rIns="97384" bIns="48692" rtlCol="0">
            <a:spAutoFit/>
          </a:bodyPr>
          <a:lstStyle/>
          <a:p>
            <a:pPr algn="ctr"/>
            <a:r>
              <a:rPr lang="en-GB" b="1" u="sng" dirty="0" smtClean="0"/>
              <a:t>2. “</a:t>
            </a:r>
            <a:r>
              <a:rPr lang="en-GB" b="1" u="sng" dirty="0"/>
              <a:t>In the Blue” </a:t>
            </a:r>
            <a:r>
              <a:rPr lang="mr-IN" b="1" u="sng" dirty="0"/>
              <a:t>–</a:t>
            </a:r>
            <a:r>
              <a:rPr lang="en-GB" b="1" u="sng" dirty="0"/>
              <a:t> How can You Implement Circular Economy Solutions Across Operations?</a:t>
            </a:r>
          </a:p>
        </p:txBody>
      </p:sp>
      <p:sp>
        <p:nvSpPr>
          <p:cNvPr id="5" name="TextBox 4"/>
          <p:cNvSpPr txBox="1"/>
          <p:nvPr/>
        </p:nvSpPr>
        <p:spPr>
          <a:xfrm>
            <a:off x="727393" y="876457"/>
            <a:ext cx="8470900" cy="1175553"/>
          </a:xfrm>
          <a:prstGeom prst="rect">
            <a:avLst/>
          </a:prstGeom>
          <a:noFill/>
        </p:spPr>
        <p:txBody>
          <a:bodyPr wrap="square" lIns="97384" tIns="48692" rIns="97384" bIns="48692" rtlCol="0">
            <a:spAutoFit/>
          </a:bodyPr>
          <a:lstStyle/>
          <a:p>
            <a:pPr algn="just"/>
            <a:r>
              <a:rPr lang="en-US" sz="1400" dirty="0">
                <a:latin typeface="Arial"/>
                <a:cs typeface="Arial"/>
              </a:rPr>
              <a:t>In their 2017 Water Management Survey, </a:t>
            </a:r>
            <a:r>
              <a:rPr lang="en-US" sz="1400" dirty="0" err="1">
                <a:latin typeface="Arial"/>
                <a:cs typeface="Arial"/>
              </a:rPr>
              <a:t>GreenBiz</a:t>
            </a:r>
            <a:r>
              <a:rPr lang="en-US" sz="1400" dirty="0">
                <a:latin typeface="Arial"/>
                <a:cs typeface="Arial"/>
              </a:rPr>
              <a:t> and Ecolab found that water is a growing priority for mid-sized and large companies: </a:t>
            </a:r>
          </a:p>
          <a:p>
            <a:pPr marL="304324" indent="-304324" algn="just">
              <a:buFont typeface="Arial"/>
              <a:buChar char="•"/>
            </a:pPr>
            <a:r>
              <a:rPr lang="en-US" sz="1400" dirty="0">
                <a:latin typeface="Arial"/>
                <a:cs typeface="Arial"/>
              </a:rPr>
              <a:t>75% have water-related targets. But so far, implementation falls short. </a:t>
            </a:r>
          </a:p>
          <a:p>
            <a:pPr marL="304324" indent="-304324" algn="just">
              <a:buFont typeface="Arial"/>
              <a:buChar char="•"/>
            </a:pPr>
            <a:r>
              <a:rPr lang="en-US" sz="1400" dirty="0">
                <a:latin typeface="Arial"/>
                <a:cs typeface="Arial"/>
              </a:rPr>
              <a:t>82% of the companies surveyed lack the tools and strategies to build circular water management practices.</a:t>
            </a:r>
            <a:endParaRPr lang="en-GB" sz="1400" dirty="0">
              <a:latin typeface="Arial"/>
              <a:cs typeface="Arial"/>
            </a:endParaRPr>
          </a:p>
        </p:txBody>
      </p:sp>
      <p:sp>
        <p:nvSpPr>
          <p:cNvPr id="6" name="Rectangle 5"/>
          <p:cNvSpPr/>
          <p:nvPr/>
        </p:nvSpPr>
        <p:spPr>
          <a:xfrm>
            <a:off x="727393" y="2176519"/>
            <a:ext cx="8470900" cy="913943"/>
          </a:xfrm>
          <a:prstGeom prst="rect">
            <a:avLst/>
          </a:prstGeom>
          <a:solidFill>
            <a:schemeClr val="accent4">
              <a:lumMod val="40000"/>
              <a:lumOff val="60000"/>
            </a:schemeClr>
          </a:solidFill>
        </p:spPr>
        <p:txBody>
          <a:bodyPr wrap="square" lIns="97384" tIns="48692" rIns="97384" bIns="48692">
            <a:spAutoFit/>
          </a:bodyPr>
          <a:lstStyle/>
          <a:p>
            <a:pPr algn="just"/>
            <a:r>
              <a:rPr lang="en-US" sz="1400" b="1" dirty="0">
                <a:latin typeface="Arial"/>
                <a:cs typeface="Arial"/>
              </a:rPr>
              <a:t>Mission Statement</a:t>
            </a:r>
          </a:p>
          <a:p>
            <a:pPr algn="just"/>
            <a:r>
              <a:rPr lang="en-US" sz="1300" dirty="0">
                <a:latin typeface="Arial"/>
                <a:cs typeface="Arial"/>
              </a:rPr>
              <a:t>Currently, too many companies lack a smart water management strategy. </a:t>
            </a:r>
            <a:r>
              <a:rPr lang="en-US" sz="1300" b="1" dirty="0">
                <a:latin typeface="Arial"/>
                <a:cs typeface="Arial"/>
              </a:rPr>
              <a:t>Our aim is to help companies move up the water maturity curve</a:t>
            </a:r>
            <a:r>
              <a:rPr lang="en-US" sz="1300" dirty="0">
                <a:latin typeface="Arial"/>
                <a:cs typeface="Arial"/>
              </a:rPr>
              <a:t>, </a:t>
            </a:r>
            <a:r>
              <a:rPr lang="en-US" sz="1300" b="1" dirty="0">
                <a:latin typeface="Arial"/>
                <a:cs typeface="Arial"/>
              </a:rPr>
              <a:t>and from nascent conservation efforts toward circular solutions fully embedded across their operations, based on the principle “re-use, repurpose and recycle.”</a:t>
            </a:r>
            <a:endParaRPr lang="en-GB" sz="1300" b="1" dirty="0">
              <a:latin typeface="Arial"/>
              <a:cs typeface="Arial"/>
            </a:endParaRPr>
          </a:p>
        </p:txBody>
      </p:sp>
      <p:graphicFrame>
        <p:nvGraphicFramePr>
          <p:cNvPr id="8" name="Diagram 7"/>
          <p:cNvGraphicFramePr/>
          <p:nvPr>
            <p:extLst>
              <p:ext uri="{D42A27DB-BD31-4B8C-83A1-F6EECF244321}">
                <p14:modId xmlns:p14="http://schemas.microsoft.com/office/powerpoint/2010/main" val="2642348480"/>
              </p:ext>
            </p:extLst>
          </p:nvPr>
        </p:nvGraphicFramePr>
        <p:xfrm>
          <a:off x="276226" y="3269185"/>
          <a:ext cx="9492932" cy="19019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3400453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47461" y="0"/>
            <a:ext cx="9944100" cy="7099300"/>
            <a:chOff x="1524000" y="0"/>
            <a:chExt cx="9144000" cy="685800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
          <p:nvSpPr>
            <p:cNvPr id="6" name="TextBox 5"/>
            <p:cNvSpPr txBox="1"/>
            <p:nvPr/>
          </p:nvSpPr>
          <p:spPr>
            <a:xfrm>
              <a:off x="1905000" y="1066800"/>
              <a:ext cx="8077200" cy="832483"/>
            </a:xfrm>
            <a:prstGeom prst="rect">
              <a:avLst/>
            </a:prstGeom>
            <a:noFill/>
          </p:spPr>
          <p:txBody>
            <a:bodyPr wrap="square" rtlCol="0">
              <a:spAutoFit/>
            </a:bodyPr>
            <a:lstStyle/>
            <a:p>
              <a:r>
                <a:rPr lang="en-US" dirty="0">
                  <a:solidFill>
                    <a:srgbClr val="616365"/>
                  </a:solidFill>
                </a:rPr>
                <a:t>Through a questionnaire, users will understand where they lie on the curve of “water management maturity.” </a:t>
              </a:r>
            </a:p>
            <a:p>
              <a:endParaRPr lang="en-US" sz="1200" dirty="0">
                <a:solidFill>
                  <a:srgbClr val="6D6F71"/>
                </a:solidFill>
              </a:endParaRPr>
            </a:p>
          </p:txBody>
        </p:sp>
      </p:grpSp>
      <p:sp>
        <p:nvSpPr>
          <p:cNvPr id="7" name="TextBox 6"/>
          <p:cNvSpPr txBox="1"/>
          <p:nvPr/>
        </p:nvSpPr>
        <p:spPr>
          <a:xfrm>
            <a:off x="954950" y="159181"/>
            <a:ext cx="8783955" cy="683110"/>
          </a:xfrm>
          <a:prstGeom prst="rect">
            <a:avLst/>
          </a:prstGeom>
          <a:noFill/>
        </p:spPr>
        <p:txBody>
          <a:bodyPr wrap="square" lIns="97384" tIns="48692" rIns="97384" bIns="48692" rtlCol="0">
            <a:spAutoFit/>
          </a:bodyPr>
          <a:lstStyle/>
          <a:p>
            <a:r>
              <a:rPr lang="en-US" sz="3800" b="1" dirty="0">
                <a:solidFill>
                  <a:srgbClr val="007AC9"/>
                </a:solidFill>
                <a:latin typeface="+mj-lt"/>
              </a:rPr>
              <a:t>In the Blue Maturity Curve</a:t>
            </a:r>
            <a:endParaRPr lang="en-US" sz="3800" dirty="0">
              <a:solidFill>
                <a:srgbClr val="007AC9"/>
              </a:solidFill>
              <a:latin typeface="+mj-lt"/>
            </a:endParaRPr>
          </a:p>
        </p:txBody>
      </p:sp>
      <p:grpSp>
        <p:nvGrpSpPr>
          <p:cNvPr id="10" name="Group 9"/>
          <p:cNvGrpSpPr/>
          <p:nvPr/>
        </p:nvGrpSpPr>
        <p:grpSpPr>
          <a:xfrm>
            <a:off x="561798" y="2445313"/>
            <a:ext cx="4889183" cy="1421690"/>
            <a:chOff x="1905000" y="2362200"/>
            <a:chExt cx="4495800" cy="1373368"/>
          </a:xfrm>
        </p:grpSpPr>
        <p:sp>
          <p:nvSpPr>
            <p:cNvPr id="8" name="TextBox 7"/>
            <p:cNvSpPr txBox="1"/>
            <p:nvPr/>
          </p:nvSpPr>
          <p:spPr>
            <a:xfrm>
              <a:off x="1905000" y="3200400"/>
              <a:ext cx="4495800" cy="535168"/>
            </a:xfrm>
            <a:prstGeom prst="rect">
              <a:avLst/>
            </a:prstGeom>
            <a:noFill/>
          </p:spPr>
          <p:txBody>
            <a:bodyPr wrap="square" rtlCol="0">
              <a:spAutoFit/>
            </a:bodyPr>
            <a:lstStyle/>
            <a:p>
              <a:r>
                <a:rPr lang="en-US" sz="1700" b="1" dirty="0">
                  <a:solidFill>
                    <a:srgbClr val="007AC9"/>
                  </a:solidFill>
                </a:rPr>
                <a:t>Exploratory</a:t>
              </a:r>
              <a:r>
                <a:rPr lang="en-US" sz="1700" b="1" dirty="0">
                  <a:solidFill>
                    <a:srgbClr val="1B79BF"/>
                  </a:solidFill>
                </a:rPr>
                <a:t/>
              </a:r>
              <a:br>
                <a:rPr lang="en-US" sz="1700" b="1" dirty="0">
                  <a:solidFill>
                    <a:srgbClr val="1B79BF"/>
                  </a:solidFill>
                </a:rPr>
              </a:br>
              <a:r>
                <a:rPr lang="en-US" sz="1300" dirty="0">
                  <a:solidFill>
                    <a:srgbClr val="616365"/>
                  </a:solidFill>
                </a:rPr>
                <a:t>Deploying circular pilots in individual business units</a:t>
              </a:r>
            </a:p>
          </p:txBody>
        </p:sp>
        <p:sp>
          <p:nvSpPr>
            <p:cNvPr id="9" name="TextBox 8"/>
            <p:cNvSpPr txBox="1"/>
            <p:nvPr/>
          </p:nvSpPr>
          <p:spPr>
            <a:xfrm>
              <a:off x="1905000" y="2362200"/>
              <a:ext cx="4038600" cy="728423"/>
            </a:xfrm>
            <a:prstGeom prst="rect">
              <a:avLst/>
            </a:prstGeom>
            <a:noFill/>
          </p:spPr>
          <p:txBody>
            <a:bodyPr wrap="square" rtlCol="0">
              <a:spAutoFit/>
            </a:bodyPr>
            <a:lstStyle/>
            <a:p>
              <a:r>
                <a:rPr lang="en-US" sz="1700" b="1" dirty="0">
                  <a:solidFill>
                    <a:srgbClr val="007AC9"/>
                  </a:solidFill>
                </a:rPr>
                <a:t>In The Blue</a:t>
              </a:r>
              <a:r>
                <a:rPr lang="en-US" sz="1700" b="1" dirty="0">
                  <a:solidFill>
                    <a:srgbClr val="1B79BF"/>
                  </a:solidFill>
                </a:rPr>
                <a:t/>
              </a:r>
              <a:br>
                <a:rPr lang="en-US" sz="1700" b="1" dirty="0">
                  <a:solidFill>
                    <a:srgbClr val="1B79BF"/>
                  </a:solidFill>
                </a:rPr>
              </a:br>
              <a:r>
                <a:rPr lang="en-US" sz="1300" dirty="0">
                  <a:solidFill>
                    <a:srgbClr val="616365"/>
                  </a:solidFill>
                </a:rPr>
                <a:t>All water management starts by designing &amp; embedding circular solutions and processes across operations</a:t>
              </a:r>
              <a:endParaRPr lang="en-US" sz="1200" dirty="0">
                <a:solidFill>
                  <a:srgbClr val="616365"/>
                </a:solidFill>
              </a:endParaRPr>
            </a:p>
          </p:txBody>
        </p:sp>
      </p:grpSp>
      <p:sp>
        <p:nvSpPr>
          <p:cNvPr id="11" name="TextBox 10"/>
          <p:cNvSpPr txBox="1"/>
          <p:nvPr/>
        </p:nvSpPr>
        <p:spPr>
          <a:xfrm>
            <a:off x="561798" y="3969859"/>
            <a:ext cx="4557713" cy="760055"/>
          </a:xfrm>
          <a:prstGeom prst="rect">
            <a:avLst/>
          </a:prstGeom>
          <a:noFill/>
        </p:spPr>
        <p:txBody>
          <a:bodyPr wrap="square" lIns="97384" tIns="48692" rIns="97384" bIns="48692" rtlCol="0">
            <a:spAutoFit/>
          </a:bodyPr>
          <a:lstStyle/>
          <a:p>
            <a:r>
              <a:rPr lang="en-US" sz="1700" b="1" dirty="0">
                <a:solidFill>
                  <a:srgbClr val="007AC9"/>
                </a:solidFill>
              </a:rPr>
              <a:t>Linear</a:t>
            </a:r>
            <a:r>
              <a:rPr lang="en-US" sz="1700" b="1" dirty="0">
                <a:solidFill>
                  <a:srgbClr val="1B79BF"/>
                </a:solidFill>
              </a:rPr>
              <a:t/>
            </a:r>
            <a:br>
              <a:rPr lang="en-US" sz="1700" b="1" dirty="0">
                <a:solidFill>
                  <a:srgbClr val="1B79BF"/>
                </a:solidFill>
              </a:rPr>
            </a:br>
            <a:r>
              <a:rPr lang="en-US" sz="1300" dirty="0">
                <a:solidFill>
                  <a:srgbClr val="616365"/>
                </a:solidFill>
              </a:rPr>
              <a:t>Focused primarily on water conservation, with successful pilots in place</a:t>
            </a:r>
          </a:p>
        </p:txBody>
      </p:sp>
      <p:sp>
        <p:nvSpPr>
          <p:cNvPr id="12" name="TextBox 11"/>
          <p:cNvSpPr txBox="1"/>
          <p:nvPr/>
        </p:nvSpPr>
        <p:spPr>
          <a:xfrm>
            <a:off x="561798" y="4702651"/>
            <a:ext cx="4391978" cy="560000"/>
          </a:xfrm>
          <a:prstGeom prst="rect">
            <a:avLst/>
          </a:prstGeom>
          <a:noFill/>
        </p:spPr>
        <p:txBody>
          <a:bodyPr wrap="square" lIns="97384" tIns="48692" rIns="97384" bIns="48692" rtlCol="0">
            <a:spAutoFit/>
          </a:bodyPr>
          <a:lstStyle/>
          <a:p>
            <a:r>
              <a:rPr lang="en-US" sz="1700" b="1" dirty="0">
                <a:solidFill>
                  <a:srgbClr val="007AC9"/>
                </a:solidFill>
              </a:rPr>
              <a:t>Untapped</a:t>
            </a:r>
            <a:r>
              <a:rPr lang="en-US" sz="1700" b="1" dirty="0">
                <a:solidFill>
                  <a:srgbClr val="1B79BF"/>
                </a:solidFill>
              </a:rPr>
              <a:t/>
            </a:r>
            <a:br>
              <a:rPr lang="en-US" sz="1700" b="1" dirty="0">
                <a:solidFill>
                  <a:srgbClr val="1B79BF"/>
                </a:solidFill>
              </a:rPr>
            </a:br>
            <a:r>
              <a:rPr lang="en-US" sz="1300" dirty="0">
                <a:solidFill>
                  <a:srgbClr val="616365"/>
                </a:solidFill>
              </a:rPr>
              <a:t>No current smart water management practices</a:t>
            </a:r>
          </a:p>
        </p:txBody>
      </p:sp>
      <p:sp>
        <p:nvSpPr>
          <p:cNvPr id="13" name="TextBox 12"/>
          <p:cNvSpPr txBox="1"/>
          <p:nvPr/>
        </p:nvSpPr>
        <p:spPr>
          <a:xfrm rot="16200000">
            <a:off x="4383818" y="3851442"/>
            <a:ext cx="2104828" cy="236834"/>
          </a:xfrm>
          <a:prstGeom prst="rect">
            <a:avLst/>
          </a:prstGeom>
          <a:noFill/>
        </p:spPr>
        <p:txBody>
          <a:bodyPr wrap="square" lIns="97384" tIns="48692" rIns="97384" bIns="48692" rtlCol="0">
            <a:spAutoFit/>
          </a:bodyPr>
          <a:lstStyle/>
          <a:p>
            <a:pPr algn="ctr"/>
            <a:r>
              <a:rPr lang="en-US" sz="900" b="1" dirty="0">
                <a:solidFill>
                  <a:srgbClr val="007AC9"/>
                </a:solidFill>
              </a:rPr>
              <a:t>THE STATE OF IN THE BLUE</a:t>
            </a:r>
            <a:endParaRPr lang="en-US" sz="900" dirty="0">
              <a:solidFill>
                <a:srgbClr val="007AC9"/>
              </a:solidFill>
            </a:endParaRPr>
          </a:p>
        </p:txBody>
      </p:sp>
      <p:sp>
        <p:nvSpPr>
          <p:cNvPr id="14" name="TextBox 13"/>
          <p:cNvSpPr txBox="1"/>
          <p:nvPr/>
        </p:nvSpPr>
        <p:spPr>
          <a:xfrm>
            <a:off x="7094024" y="5513667"/>
            <a:ext cx="994410" cy="236834"/>
          </a:xfrm>
          <a:prstGeom prst="rect">
            <a:avLst/>
          </a:prstGeom>
          <a:noFill/>
        </p:spPr>
        <p:txBody>
          <a:bodyPr wrap="square" lIns="97384" tIns="48692" rIns="97384" bIns="48692" rtlCol="0">
            <a:spAutoFit/>
          </a:bodyPr>
          <a:lstStyle/>
          <a:p>
            <a:pPr algn="ctr"/>
            <a:r>
              <a:rPr lang="en-US" sz="900" b="1" dirty="0">
                <a:solidFill>
                  <a:srgbClr val="007AC9"/>
                </a:solidFill>
              </a:rPr>
              <a:t>TIME</a:t>
            </a:r>
            <a:endParaRPr lang="en-US" sz="900" dirty="0">
              <a:solidFill>
                <a:srgbClr val="007AC9"/>
              </a:solidFill>
            </a:endParaRPr>
          </a:p>
        </p:txBody>
      </p:sp>
    </p:spTree>
    <p:extLst>
      <p:ext uri="{BB962C8B-B14F-4D97-AF65-F5344CB8AC3E}">
        <p14:creationId xmlns:p14="http://schemas.microsoft.com/office/powerpoint/2010/main" val="3207970793"/>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Hexagon 4"/>
          <p:cNvSpPr/>
          <p:nvPr/>
        </p:nvSpPr>
        <p:spPr>
          <a:xfrm>
            <a:off x="1277741" y="2456090"/>
            <a:ext cx="3065938" cy="162072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353" anchor="ctr" anchorCtr="0">
            <a:noAutofit/>
          </a:bodyPr>
          <a:lstStyle/>
          <a:p>
            <a:pPr algn="ctr" defTabSz="1704213">
              <a:lnSpc>
                <a:spcPct val="90000"/>
              </a:lnSpc>
              <a:spcBef>
                <a:spcPct val="0"/>
              </a:spcBef>
              <a:spcAft>
                <a:spcPct val="35000"/>
              </a:spcAft>
            </a:pPr>
            <a:endParaRPr lang="es-MX" sz="3800"/>
          </a:p>
        </p:txBody>
      </p:sp>
      <p:graphicFrame>
        <p:nvGraphicFramePr>
          <p:cNvPr id="259" name="Diagram 258"/>
          <p:cNvGraphicFramePr/>
          <p:nvPr>
            <p:extLst>
              <p:ext uri="{D42A27DB-BD31-4B8C-83A1-F6EECF244321}">
                <p14:modId xmlns:p14="http://schemas.microsoft.com/office/powerpoint/2010/main" val="2501772694"/>
              </p:ext>
            </p:extLst>
          </p:nvPr>
        </p:nvGraphicFramePr>
        <p:xfrm>
          <a:off x="-583840" y="635957"/>
          <a:ext cx="7522528" cy="60081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62" name="TextBox 261"/>
          <p:cNvSpPr txBox="1"/>
          <p:nvPr/>
        </p:nvSpPr>
        <p:spPr>
          <a:xfrm>
            <a:off x="979547" y="911786"/>
            <a:ext cx="1874779" cy="252223"/>
          </a:xfrm>
          <a:prstGeom prst="rect">
            <a:avLst/>
          </a:prstGeom>
          <a:ln/>
        </p:spPr>
        <p:style>
          <a:lnRef idx="2">
            <a:schemeClr val="accent4">
              <a:shade val="50000"/>
            </a:schemeClr>
          </a:lnRef>
          <a:fillRef idx="1">
            <a:schemeClr val="accent4"/>
          </a:fillRef>
          <a:effectRef idx="0">
            <a:schemeClr val="accent4"/>
          </a:effectRef>
          <a:fontRef idx="minor">
            <a:schemeClr val="lt1"/>
          </a:fontRef>
        </p:style>
        <p:txBody>
          <a:bodyPr wrap="square" lIns="97384" tIns="48692" rIns="97384" bIns="48692" rtlCol="0">
            <a:spAutoFit/>
          </a:bodyPr>
          <a:lstStyle/>
          <a:p>
            <a:pPr algn="ctr"/>
            <a:r>
              <a:rPr lang="en-US" sz="1000" dirty="0"/>
              <a:t>What is driving this market?</a:t>
            </a:r>
          </a:p>
        </p:txBody>
      </p:sp>
      <p:sp>
        <p:nvSpPr>
          <p:cNvPr id="263" name="TextBox 262"/>
          <p:cNvSpPr txBox="1"/>
          <p:nvPr/>
        </p:nvSpPr>
        <p:spPr>
          <a:xfrm>
            <a:off x="3811905" y="911786"/>
            <a:ext cx="1602105" cy="252223"/>
          </a:xfrm>
          <a:prstGeom prst="rect">
            <a:avLst/>
          </a:prstGeom>
          <a:ln/>
        </p:spPr>
        <p:style>
          <a:lnRef idx="2">
            <a:schemeClr val="accent4">
              <a:shade val="50000"/>
            </a:schemeClr>
          </a:lnRef>
          <a:fillRef idx="1">
            <a:schemeClr val="accent4"/>
          </a:fillRef>
          <a:effectRef idx="0">
            <a:schemeClr val="accent4"/>
          </a:effectRef>
          <a:fontRef idx="minor">
            <a:schemeClr val="lt1"/>
          </a:fontRef>
        </p:style>
        <p:txBody>
          <a:bodyPr wrap="square" lIns="97384" tIns="48692" rIns="97384" bIns="48692" rtlCol="0">
            <a:spAutoFit/>
          </a:bodyPr>
          <a:lstStyle/>
          <a:p>
            <a:pPr algn="ctr"/>
            <a:r>
              <a:rPr lang="en-US" sz="1000" dirty="0">
                <a:solidFill>
                  <a:srgbClr val="FFFFFF"/>
                </a:solidFill>
              </a:rPr>
              <a:t>Other assisting factors</a:t>
            </a:r>
          </a:p>
        </p:txBody>
      </p:sp>
      <p:sp>
        <p:nvSpPr>
          <p:cNvPr id="265" name="TextBox 264"/>
          <p:cNvSpPr txBox="1"/>
          <p:nvPr/>
        </p:nvSpPr>
        <p:spPr>
          <a:xfrm>
            <a:off x="3885565" y="6112615"/>
            <a:ext cx="1325880" cy="252223"/>
          </a:xfrm>
          <a:prstGeom prst="rect">
            <a:avLst/>
          </a:prstGeom>
          <a:ln/>
        </p:spPr>
        <p:style>
          <a:lnRef idx="2">
            <a:schemeClr val="accent4">
              <a:shade val="50000"/>
            </a:schemeClr>
          </a:lnRef>
          <a:fillRef idx="1">
            <a:schemeClr val="accent4"/>
          </a:fillRef>
          <a:effectRef idx="0">
            <a:schemeClr val="accent4"/>
          </a:effectRef>
          <a:fontRef idx="minor">
            <a:schemeClr val="lt1"/>
          </a:fontRef>
        </p:style>
        <p:txBody>
          <a:bodyPr wrap="square" lIns="97384" tIns="48692" rIns="97384" bIns="48692" rtlCol="0">
            <a:spAutoFit/>
          </a:bodyPr>
          <a:lstStyle/>
          <a:p>
            <a:pPr algn="ctr"/>
            <a:r>
              <a:rPr lang="en-US" sz="1000" dirty="0"/>
              <a:t>Who will win out?</a:t>
            </a:r>
          </a:p>
        </p:txBody>
      </p:sp>
      <p:sp>
        <p:nvSpPr>
          <p:cNvPr id="264" name="TextBox 263"/>
          <p:cNvSpPr txBox="1"/>
          <p:nvPr/>
        </p:nvSpPr>
        <p:spPr>
          <a:xfrm>
            <a:off x="764221" y="6112615"/>
            <a:ext cx="2182179" cy="406112"/>
          </a:xfrm>
          <a:prstGeom prst="rect">
            <a:avLst/>
          </a:prstGeom>
          <a:ln/>
        </p:spPr>
        <p:style>
          <a:lnRef idx="2">
            <a:schemeClr val="accent4">
              <a:shade val="50000"/>
            </a:schemeClr>
          </a:lnRef>
          <a:fillRef idx="1">
            <a:schemeClr val="accent4"/>
          </a:fillRef>
          <a:effectRef idx="0">
            <a:schemeClr val="accent4"/>
          </a:effectRef>
          <a:fontRef idx="minor">
            <a:schemeClr val="lt1"/>
          </a:fontRef>
        </p:style>
        <p:txBody>
          <a:bodyPr wrap="square" lIns="97384" tIns="48692" rIns="97384" bIns="48692" rtlCol="0">
            <a:spAutoFit/>
          </a:bodyPr>
          <a:lstStyle/>
          <a:p>
            <a:pPr algn="ctr"/>
            <a:r>
              <a:rPr lang="en-US" sz="1000" dirty="0"/>
              <a:t>What are the current market barriers?</a:t>
            </a:r>
          </a:p>
        </p:txBody>
      </p:sp>
      <p:sp>
        <p:nvSpPr>
          <p:cNvPr id="266" name="TextBox 265"/>
          <p:cNvSpPr txBox="1"/>
          <p:nvPr/>
        </p:nvSpPr>
        <p:spPr>
          <a:xfrm>
            <a:off x="1537653" y="138443"/>
            <a:ext cx="6675437" cy="390723"/>
          </a:xfrm>
          <a:prstGeom prst="rect">
            <a:avLst/>
          </a:prstGeom>
          <a:noFill/>
        </p:spPr>
        <p:txBody>
          <a:bodyPr wrap="square" lIns="97384" tIns="48692" rIns="97384" bIns="48692" rtlCol="0">
            <a:spAutoFit/>
          </a:bodyPr>
          <a:lstStyle/>
          <a:p>
            <a:r>
              <a:rPr lang="en-GB" b="1" u="sng" dirty="0" smtClean="0"/>
              <a:t>3. Future </a:t>
            </a:r>
            <a:r>
              <a:rPr lang="en-GB" b="1" u="sng" dirty="0"/>
              <a:t>of Chemistries and Chemicals in a Circular Economy</a:t>
            </a:r>
          </a:p>
        </p:txBody>
      </p:sp>
      <p:sp>
        <p:nvSpPr>
          <p:cNvPr id="3" name="Right Arrow Callout 2"/>
          <p:cNvSpPr/>
          <p:nvPr/>
        </p:nvSpPr>
        <p:spPr>
          <a:xfrm>
            <a:off x="6383100" y="1674032"/>
            <a:ext cx="3561000" cy="3269183"/>
          </a:xfrm>
          <a:prstGeom prst="rightArrowCallout">
            <a:avLst/>
          </a:prstGeom>
          <a:solidFill>
            <a:schemeClr val="accent2"/>
          </a:solidFill>
          <a:ln>
            <a:noFill/>
          </a:ln>
        </p:spPr>
        <p:style>
          <a:lnRef idx="2">
            <a:schemeClr val="accent2">
              <a:shade val="50000"/>
            </a:schemeClr>
          </a:lnRef>
          <a:fillRef idx="1">
            <a:schemeClr val="accent2"/>
          </a:fillRef>
          <a:effectRef idx="0">
            <a:schemeClr val="accent2"/>
          </a:effectRef>
          <a:fontRef idx="minor">
            <a:schemeClr val="lt1"/>
          </a:fontRef>
        </p:style>
        <p:txBody>
          <a:bodyPr lIns="97384" tIns="48692" rIns="97384" bIns="48692" rtlCol="0" anchor="ctr"/>
          <a:lstStyle/>
          <a:p>
            <a:pPr marL="182594" indent="-182594">
              <a:buFont typeface="Wingdings" charset="2"/>
              <a:buChar char="v"/>
            </a:pPr>
            <a:endParaRPr lang="en-US" sz="900" dirty="0">
              <a:solidFill>
                <a:schemeClr val="bg1"/>
              </a:solidFill>
              <a:latin typeface="Arial"/>
              <a:cs typeface="Arial"/>
            </a:endParaRPr>
          </a:p>
          <a:p>
            <a:pPr marL="182594" indent="-182594">
              <a:buFont typeface="Wingdings" charset="2"/>
              <a:buChar char="v"/>
            </a:pPr>
            <a:r>
              <a:rPr lang="en-US" sz="900" dirty="0">
                <a:solidFill>
                  <a:schemeClr val="bg1"/>
                </a:solidFill>
                <a:latin typeface="Arial"/>
                <a:cs typeface="Arial"/>
              </a:rPr>
              <a:t>How chemistry is used today may not be how it is used tomorrow. </a:t>
            </a:r>
          </a:p>
          <a:p>
            <a:endParaRPr lang="en-GB" sz="900" dirty="0">
              <a:solidFill>
                <a:schemeClr val="bg1"/>
              </a:solidFill>
              <a:latin typeface="Arial"/>
              <a:cs typeface="Arial"/>
            </a:endParaRPr>
          </a:p>
          <a:p>
            <a:pPr marL="182594" indent="-182594">
              <a:buFont typeface="Wingdings" charset="2"/>
              <a:buChar char="v"/>
            </a:pPr>
            <a:r>
              <a:rPr lang="en-US" sz="900" dirty="0">
                <a:solidFill>
                  <a:schemeClr val="bg1"/>
                </a:solidFill>
                <a:latin typeface="Arial"/>
                <a:cs typeface="Arial"/>
              </a:rPr>
              <a:t>In terms of circular economy, opportunities for future chemistry in water :</a:t>
            </a:r>
          </a:p>
          <a:p>
            <a:pPr marL="182594" indent="-182594">
              <a:buFont typeface="Arial"/>
              <a:buChar char="•"/>
            </a:pPr>
            <a:r>
              <a:rPr lang="en-US" sz="900" dirty="0">
                <a:solidFill>
                  <a:schemeClr val="bg1"/>
                </a:solidFill>
                <a:latin typeface="Arial"/>
                <a:cs typeface="Arial"/>
              </a:rPr>
              <a:t>Dematerialise </a:t>
            </a:r>
            <a:r>
              <a:rPr lang="en-US" sz="900" b="1" dirty="0">
                <a:solidFill>
                  <a:schemeClr val="bg1"/>
                </a:solidFill>
                <a:latin typeface="Arial"/>
                <a:cs typeface="Arial"/>
              </a:rPr>
              <a:t>- Break the Cycle</a:t>
            </a:r>
            <a:r>
              <a:rPr lang="en-GB" sz="900" dirty="0">
                <a:solidFill>
                  <a:schemeClr val="bg1"/>
                </a:solidFill>
                <a:latin typeface="Arial"/>
                <a:cs typeface="Arial"/>
              </a:rPr>
              <a:t>. </a:t>
            </a:r>
            <a:r>
              <a:rPr lang="en-US" sz="900" dirty="0">
                <a:solidFill>
                  <a:schemeClr val="bg1"/>
                </a:solidFill>
                <a:latin typeface="Arial"/>
                <a:cs typeface="Arial"/>
              </a:rPr>
              <a:t>e.g. This could be the use of hand sanitisers instead of water and the use of super-critical carbon dioxide to dye clothes and in laundries. </a:t>
            </a:r>
            <a:endParaRPr lang="en-GB" sz="900" dirty="0">
              <a:solidFill>
                <a:schemeClr val="bg1"/>
              </a:solidFill>
              <a:latin typeface="Arial"/>
              <a:cs typeface="Arial"/>
            </a:endParaRPr>
          </a:p>
          <a:p>
            <a:r>
              <a:rPr lang="en-US" sz="900" dirty="0">
                <a:solidFill>
                  <a:schemeClr val="bg1"/>
                </a:solidFill>
                <a:latin typeface="Arial"/>
                <a:cs typeface="Arial"/>
              </a:rPr>
              <a:t> </a:t>
            </a:r>
            <a:endParaRPr lang="en-GB" sz="900" dirty="0">
              <a:solidFill>
                <a:schemeClr val="bg1"/>
              </a:solidFill>
              <a:latin typeface="Arial"/>
              <a:cs typeface="Arial"/>
            </a:endParaRPr>
          </a:p>
          <a:p>
            <a:pPr marL="182594" indent="-182594">
              <a:buFont typeface="Arial"/>
              <a:buChar char="•"/>
            </a:pPr>
            <a:r>
              <a:rPr lang="en-US" sz="900" dirty="0">
                <a:solidFill>
                  <a:schemeClr val="bg1"/>
                </a:solidFill>
                <a:latin typeface="Arial"/>
                <a:cs typeface="Arial"/>
              </a:rPr>
              <a:t>Use less and use it more efficiently and effectively - </a:t>
            </a:r>
            <a:r>
              <a:rPr lang="en-GB" sz="900" dirty="0">
                <a:solidFill>
                  <a:schemeClr val="bg1"/>
                </a:solidFill>
                <a:latin typeface="Arial"/>
                <a:cs typeface="Arial"/>
              </a:rPr>
              <a:t> </a:t>
            </a:r>
            <a:r>
              <a:rPr lang="en-US" sz="900" dirty="0">
                <a:solidFill>
                  <a:schemeClr val="bg1"/>
                </a:solidFill>
                <a:latin typeface="Arial"/>
                <a:cs typeface="Arial"/>
              </a:rPr>
              <a:t>use less water in the first place. The use of chemicals and chemistry processes can help to reduce water use and recover water through better dewatering chemistries. </a:t>
            </a:r>
            <a:endParaRPr lang="en-GB" sz="900" dirty="0">
              <a:solidFill>
                <a:schemeClr val="bg1"/>
              </a:solidFill>
              <a:latin typeface="Arial"/>
              <a:cs typeface="Arial"/>
            </a:endParaRPr>
          </a:p>
          <a:p>
            <a:endParaRPr lang="en-GB" sz="900" dirty="0">
              <a:latin typeface="Arial"/>
              <a:cs typeface="Arial"/>
            </a:endParaRPr>
          </a:p>
          <a:p>
            <a:pPr marL="182594" indent="-182594">
              <a:buFont typeface="Wingdings" charset="2"/>
              <a:buChar char="v"/>
            </a:pPr>
            <a:r>
              <a:rPr lang="en-US" sz="900" dirty="0">
                <a:latin typeface="Arial"/>
                <a:cs typeface="Arial"/>
              </a:rPr>
              <a:t>Companies are creating value from data by adding a measuring/ monitoring and data processing feature to their product offerings. E.g. Nalco, with 3D </a:t>
            </a:r>
            <a:r>
              <a:rPr lang="en-US" sz="900" dirty="0" err="1">
                <a:latin typeface="Arial"/>
                <a:cs typeface="Arial"/>
              </a:rPr>
              <a:t>Trasar</a:t>
            </a:r>
            <a:r>
              <a:rPr lang="en-US" sz="900" dirty="0">
                <a:latin typeface="Arial"/>
                <a:cs typeface="Arial"/>
              </a:rPr>
              <a:t>, and Solenis with On-Guard.</a:t>
            </a:r>
            <a:endParaRPr lang="en-US" sz="900" dirty="0">
              <a:solidFill>
                <a:srgbClr val="FFFFFF"/>
              </a:solidFill>
              <a:latin typeface="Arial"/>
              <a:cs typeface="Arial"/>
            </a:endParaRPr>
          </a:p>
          <a:p>
            <a:pPr marL="182594" indent="-182594">
              <a:buFont typeface="Wingdings" charset="2"/>
              <a:buChar char="v"/>
            </a:pPr>
            <a:endParaRPr lang="en-GB" sz="900" dirty="0"/>
          </a:p>
        </p:txBody>
      </p:sp>
      <p:sp>
        <p:nvSpPr>
          <p:cNvPr id="14" name="TextBox 13"/>
          <p:cNvSpPr txBox="1"/>
          <p:nvPr/>
        </p:nvSpPr>
        <p:spPr>
          <a:xfrm>
            <a:off x="8708277" y="3028071"/>
            <a:ext cx="996429" cy="498445"/>
          </a:xfrm>
          <a:prstGeom prst="rect">
            <a:avLst/>
          </a:prstGeom>
          <a:noFill/>
        </p:spPr>
        <p:txBody>
          <a:bodyPr wrap="square" lIns="97384" tIns="48692" rIns="97384" bIns="48692" rtlCol="0">
            <a:spAutoFit/>
          </a:bodyPr>
          <a:lstStyle/>
          <a:p>
            <a:r>
              <a:rPr lang="en-US" sz="1300" dirty="0"/>
              <a:t>Market Outlook</a:t>
            </a:r>
          </a:p>
        </p:txBody>
      </p:sp>
      <p:pic>
        <p:nvPicPr>
          <p:cNvPr id="13" name="Content Placeholder 4"/>
          <p:cNvPicPr>
            <a:picLocks noGrp="1" noChangeAspect="1"/>
          </p:cNvPicPr>
          <p:nvPr>
            <p:ph idx="1"/>
          </p:nvPr>
        </p:nvPicPr>
        <p:blipFill>
          <a:blip r:embed="rId7"/>
          <a:stretch>
            <a:fillRect/>
          </a:stretch>
        </p:blipFill>
        <p:spPr>
          <a:xfrm>
            <a:off x="5211445" y="5473223"/>
            <a:ext cx="4585334" cy="1532893"/>
          </a:xfrm>
          <a:prstGeom prst="rect">
            <a:avLst/>
          </a:prstGeom>
        </p:spPr>
      </p:pic>
    </p:spTree>
    <p:extLst>
      <p:ext uri="{BB962C8B-B14F-4D97-AF65-F5344CB8AC3E}">
        <p14:creationId xmlns:p14="http://schemas.microsoft.com/office/powerpoint/2010/main" val="283749286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 xmlns:a16="http://schemas.microsoft.com/office/drawing/2014/main" id="{D28A3F46-EBB0-4A68-AE5B-56F2FB2388D0}"/>
              </a:ext>
            </a:extLst>
          </p:cNvPr>
          <p:cNvSpPr>
            <a:spLocks noGrp="1"/>
          </p:cNvSpPr>
          <p:nvPr>
            <p:ph type="title"/>
          </p:nvPr>
        </p:nvSpPr>
        <p:spPr>
          <a:xfrm>
            <a:off x="0" y="1"/>
            <a:ext cx="9944100" cy="1372203"/>
          </a:xfrm>
        </p:spPr>
        <p:txBody>
          <a:bodyPr/>
          <a:lstStyle/>
          <a:p>
            <a:pPr algn="ctr"/>
            <a:r>
              <a:rPr lang="en-US" cap="none" dirty="0" smtClean="0"/>
              <a:t>Optimization of </a:t>
            </a:r>
            <a:r>
              <a:rPr lang="en-US" b="1" cap="none" dirty="0" smtClean="0">
                <a:solidFill>
                  <a:srgbClr val="FF0000"/>
                </a:solidFill>
                <a:effectLst>
                  <a:outerShdw blurRad="38100" dist="38100" dir="2700000" algn="tl">
                    <a:srgbClr val="000000">
                      <a:alpha val="43137"/>
                    </a:srgbClr>
                  </a:outerShdw>
                </a:effectLst>
              </a:rPr>
              <a:t>TOTAL COST OF OPERATION </a:t>
            </a:r>
            <a:r>
              <a:rPr lang="en-US" dirty="0"/>
              <a:t/>
            </a:r>
            <a:br>
              <a:rPr lang="en-US" dirty="0"/>
            </a:br>
            <a:r>
              <a:rPr lang="en-US" sz="1900" cap="none" dirty="0"/>
              <a:t>Essential in all areas of chemical treatment</a:t>
            </a:r>
          </a:p>
        </p:txBody>
      </p:sp>
      <p:pic>
        <p:nvPicPr>
          <p:cNvPr id="5" name="Picture 4">
            <a:extLst>
              <a:ext uri="{FF2B5EF4-FFF2-40B4-BE49-F238E27FC236}">
                <a16:creationId xmlns="" xmlns:a16="http://schemas.microsoft.com/office/drawing/2014/main" id="{2DA30F2C-A296-4BA3-9295-C6192091D83A}"/>
              </a:ext>
            </a:extLst>
          </p:cNvPr>
          <p:cNvPicPr>
            <a:picLocks noChangeAspect="1"/>
          </p:cNvPicPr>
          <p:nvPr/>
        </p:nvPicPr>
        <p:blipFill>
          <a:blip r:embed="rId2"/>
          <a:stretch>
            <a:fillRect/>
          </a:stretch>
        </p:blipFill>
        <p:spPr>
          <a:xfrm>
            <a:off x="791846" y="1158815"/>
            <a:ext cx="8405219" cy="4728572"/>
          </a:xfrm>
          <a:prstGeom prst="rect">
            <a:avLst/>
          </a:prstGeom>
        </p:spPr>
      </p:pic>
    </p:spTree>
    <p:extLst>
      <p:ext uri="{BB962C8B-B14F-4D97-AF65-F5344CB8AC3E}">
        <p14:creationId xmlns:p14="http://schemas.microsoft.com/office/powerpoint/2010/main" val="4039171380"/>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7910" y="130626"/>
            <a:ext cx="11932920" cy="458792"/>
          </a:xfrm>
        </p:spPr>
        <p:txBody>
          <a:bodyPr/>
          <a:lstStyle/>
          <a:p>
            <a:r>
              <a:rPr lang="en-US" dirty="0" smtClean="0"/>
              <a:t>Total Water Management</a:t>
            </a:r>
            <a:endParaRPr lang="en-US" dirty="0"/>
          </a:p>
        </p:txBody>
      </p:sp>
      <p:sp>
        <p:nvSpPr>
          <p:cNvPr id="5" name="Text Placeholder 4"/>
          <p:cNvSpPr txBox="1">
            <a:spLocks/>
          </p:cNvSpPr>
          <p:nvPr/>
        </p:nvSpPr>
        <p:spPr>
          <a:xfrm>
            <a:off x="159362" y="675913"/>
            <a:ext cx="11932920" cy="335050"/>
          </a:xfrm>
          <a:prstGeom prst="rect">
            <a:avLst/>
          </a:prstGeom>
        </p:spPr>
        <p:txBody>
          <a:bodyPr vert="horz" lIns="97384" tIns="48692" rIns="97384" bIns="48692" rtlCol="0">
            <a:normAutofit lnSpcReduction="10000"/>
          </a:bodyPr>
          <a:lst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a:lstStyle>
          <a:p>
            <a:r>
              <a:rPr lang="en-US" smtClean="0"/>
              <a:t>Holistic view of water and process streams and impact on water utilization</a:t>
            </a:r>
            <a:endParaRPr lang="en-US" dirty="0"/>
          </a:p>
        </p:txBody>
      </p:sp>
      <p:graphicFrame>
        <p:nvGraphicFramePr>
          <p:cNvPr id="6" name="Object 2050"/>
          <p:cNvGraphicFramePr>
            <a:graphicFrameLocks noChangeAspect="1"/>
          </p:cNvGraphicFramePr>
          <p:nvPr>
            <p:extLst>
              <p:ext uri="{D42A27DB-BD31-4B8C-83A1-F6EECF244321}">
                <p14:modId xmlns:p14="http://schemas.microsoft.com/office/powerpoint/2010/main" val="2621335852"/>
              </p:ext>
            </p:extLst>
          </p:nvPr>
        </p:nvGraphicFramePr>
        <p:xfrm>
          <a:off x="1141730" y="1010963"/>
          <a:ext cx="7727671" cy="4058960"/>
        </p:xfrm>
        <a:graphic>
          <a:graphicData uri="http://schemas.openxmlformats.org/presentationml/2006/ole">
            <mc:AlternateContent xmlns:mc="http://schemas.openxmlformats.org/markup-compatibility/2006">
              <mc:Choice xmlns:v="urn:schemas-microsoft-com:vml" Requires="v">
                <p:oleObj spid="_x0000_s2068" name="PI3" r:id="rId3" imgW="1470263" imgH="811437" progId="PI3.Image">
                  <p:embed/>
                </p:oleObj>
              </mc:Choice>
              <mc:Fallback>
                <p:oleObj name="PI3" r:id="rId3" imgW="1470263" imgH="811437" progId="PI3.Imag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1730" y="1010963"/>
                        <a:ext cx="7727671" cy="4058960"/>
                      </a:xfrm>
                      <a:prstGeom prst="rect">
                        <a:avLst/>
                      </a:prstGeom>
                      <a:noFill/>
                      <a:ln>
                        <a:noFill/>
                      </a:ln>
                      <a:effectLst/>
                    </p:spPr>
                  </p:pic>
                </p:oleObj>
              </mc:Fallback>
            </mc:AlternateContent>
          </a:graphicData>
        </a:graphic>
      </p:graphicFrame>
      <p:grpSp>
        <p:nvGrpSpPr>
          <p:cNvPr id="7" name="Group 6"/>
          <p:cNvGrpSpPr/>
          <p:nvPr/>
        </p:nvGrpSpPr>
        <p:grpSpPr>
          <a:xfrm>
            <a:off x="77910" y="1582453"/>
            <a:ext cx="5135345" cy="3605940"/>
            <a:chOff x="134121" y="2112866"/>
            <a:chExt cx="4722156" cy="3483377"/>
          </a:xfrm>
        </p:grpSpPr>
        <p:sp>
          <p:nvSpPr>
            <p:cNvPr id="8" name="TextBox 7"/>
            <p:cNvSpPr txBox="1"/>
            <p:nvPr/>
          </p:nvSpPr>
          <p:spPr>
            <a:xfrm>
              <a:off x="134121" y="4659699"/>
              <a:ext cx="1519917" cy="936544"/>
            </a:xfrm>
            <a:prstGeom prst="rect">
              <a:avLst/>
            </a:prstGeom>
            <a:noFill/>
          </p:spPr>
          <p:txBody>
            <a:bodyPr wrap="none" rtlCol="0">
              <a:spAutoFit/>
            </a:bodyPr>
            <a:lstStyle/>
            <a:p>
              <a:r>
                <a:rPr lang="en-US" dirty="0" smtClean="0"/>
                <a:t>Effluent Water</a:t>
              </a:r>
            </a:p>
            <a:p>
              <a:r>
                <a:rPr lang="en-US" dirty="0" smtClean="0"/>
                <a:t>Waste Water</a:t>
              </a:r>
            </a:p>
            <a:p>
              <a:r>
                <a:rPr lang="en-US" dirty="0" smtClean="0"/>
                <a:t>Recycle Water</a:t>
              </a:r>
              <a:endParaRPr lang="en-US" dirty="0"/>
            </a:p>
          </p:txBody>
        </p:sp>
        <p:sp>
          <p:nvSpPr>
            <p:cNvPr id="9" name="TextBox 8"/>
            <p:cNvSpPr txBox="1"/>
            <p:nvPr/>
          </p:nvSpPr>
          <p:spPr>
            <a:xfrm>
              <a:off x="3533827" y="2112866"/>
              <a:ext cx="1322450" cy="371645"/>
            </a:xfrm>
            <a:prstGeom prst="rect">
              <a:avLst/>
            </a:prstGeom>
            <a:noFill/>
          </p:spPr>
          <p:txBody>
            <a:bodyPr wrap="none" rtlCol="0">
              <a:spAutoFit/>
            </a:bodyPr>
            <a:lstStyle/>
            <a:p>
              <a:r>
                <a:rPr lang="en-US" dirty="0" smtClean="0"/>
                <a:t>Boiler Water</a:t>
              </a:r>
              <a:endParaRPr lang="en-US" dirty="0"/>
            </a:p>
          </p:txBody>
        </p:sp>
      </p:grpSp>
      <p:sp>
        <p:nvSpPr>
          <p:cNvPr id="10" name="TextBox 9"/>
          <p:cNvSpPr txBox="1"/>
          <p:nvPr/>
        </p:nvSpPr>
        <p:spPr>
          <a:xfrm>
            <a:off x="1141730" y="1158664"/>
            <a:ext cx="1645046" cy="390723"/>
          </a:xfrm>
          <a:prstGeom prst="rect">
            <a:avLst/>
          </a:prstGeom>
          <a:noFill/>
        </p:spPr>
        <p:txBody>
          <a:bodyPr wrap="none" lIns="97384" tIns="48692" rIns="97384" bIns="48692" rtlCol="0">
            <a:spAutoFit/>
          </a:bodyPr>
          <a:lstStyle/>
          <a:p>
            <a:r>
              <a:rPr lang="en-US" dirty="0" smtClean="0"/>
              <a:t>Influent Water</a:t>
            </a:r>
            <a:endParaRPr lang="en-US" dirty="0"/>
          </a:p>
        </p:txBody>
      </p:sp>
      <p:sp>
        <p:nvSpPr>
          <p:cNvPr id="11" name="TextBox 10"/>
          <p:cNvSpPr txBox="1"/>
          <p:nvPr/>
        </p:nvSpPr>
        <p:spPr>
          <a:xfrm>
            <a:off x="8208770" y="1582452"/>
            <a:ext cx="1662297" cy="390723"/>
          </a:xfrm>
          <a:prstGeom prst="rect">
            <a:avLst/>
          </a:prstGeom>
          <a:noFill/>
        </p:spPr>
        <p:txBody>
          <a:bodyPr wrap="none" lIns="97384" tIns="48692" rIns="97384" bIns="48692" rtlCol="0">
            <a:spAutoFit/>
          </a:bodyPr>
          <a:lstStyle/>
          <a:p>
            <a:r>
              <a:rPr lang="en-US" dirty="0" smtClean="0"/>
              <a:t>Process Water</a:t>
            </a:r>
            <a:endParaRPr lang="en-US" dirty="0"/>
          </a:p>
        </p:txBody>
      </p:sp>
      <p:sp>
        <p:nvSpPr>
          <p:cNvPr id="12" name="TextBox 11"/>
          <p:cNvSpPr txBox="1"/>
          <p:nvPr/>
        </p:nvSpPr>
        <p:spPr>
          <a:xfrm>
            <a:off x="6744841" y="4027733"/>
            <a:ext cx="1615184" cy="390723"/>
          </a:xfrm>
          <a:prstGeom prst="rect">
            <a:avLst/>
          </a:prstGeom>
          <a:noFill/>
        </p:spPr>
        <p:txBody>
          <a:bodyPr wrap="none" lIns="97384" tIns="48692" rIns="97384" bIns="48692" rtlCol="0">
            <a:spAutoFit/>
          </a:bodyPr>
          <a:lstStyle/>
          <a:p>
            <a:r>
              <a:rPr lang="en-US" dirty="0" smtClean="0"/>
              <a:t>Cooling Water</a:t>
            </a:r>
            <a:endParaRPr lang="en-US" dirty="0"/>
          </a:p>
        </p:txBody>
      </p:sp>
    </p:spTree>
    <p:extLst>
      <p:ext uri="{BB962C8B-B14F-4D97-AF65-F5344CB8AC3E}">
        <p14:creationId xmlns:p14="http://schemas.microsoft.com/office/powerpoint/2010/main" val="3149305963"/>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Hexagon 4"/>
          <p:cNvSpPr/>
          <p:nvPr/>
        </p:nvSpPr>
        <p:spPr>
          <a:xfrm>
            <a:off x="1277741" y="2456090"/>
            <a:ext cx="3065938" cy="162072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353" anchor="ctr" anchorCtr="0">
            <a:noAutofit/>
          </a:bodyPr>
          <a:lstStyle/>
          <a:p>
            <a:pPr algn="ctr" defTabSz="1704213">
              <a:lnSpc>
                <a:spcPct val="90000"/>
              </a:lnSpc>
              <a:spcBef>
                <a:spcPct val="0"/>
              </a:spcBef>
              <a:spcAft>
                <a:spcPct val="35000"/>
              </a:spcAft>
            </a:pPr>
            <a:endParaRPr lang="es-MX" sz="3800"/>
          </a:p>
        </p:txBody>
      </p:sp>
      <p:graphicFrame>
        <p:nvGraphicFramePr>
          <p:cNvPr id="259" name="Diagram 258"/>
          <p:cNvGraphicFramePr/>
          <p:nvPr>
            <p:extLst>
              <p:ext uri="{D42A27DB-BD31-4B8C-83A1-F6EECF244321}">
                <p14:modId xmlns:p14="http://schemas.microsoft.com/office/powerpoint/2010/main" val="3681855591"/>
              </p:ext>
            </p:extLst>
          </p:nvPr>
        </p:nvGraphicFramePr>
        <p:xfrm>
          <a:off x="-583840" y="635957"/>
          <a:ext cx="7522528" cy="60081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62" name="TextBox 261"/>
          <p:cNvSpPr txBox="1"/>
          <p:nvPr/>
        </p:nvSpPr>
        <p:spPr>
          <a:xfrm>
            <a:off x="979547" y="911786"/>
            <a:ext cx="1979612" cy="252223"/>
          </a:xfrm>
          <a:prstGeom prst="rect">
            <a:avLst/>
          </a:prstGeom>
          <a:ln/>
        </p:spPr>
        <p:style>
          <a:lnRef idx="2">
            <a:schemeClr val="accent4">
              <a:shade val="50000"/>
            </a:schemeClr>
          </a:lnRef>
          <a:fillRef idx="1">
            <a:schemeClr val="accent4"/>
          </a:fillRef>
          <a:effectRef idx="0">
            <a:schemeClr val="accent4"/>
          </a:effectRef>
          <a:fontRef idx="minor">
            <a:schemeClr val="lt1"/>
          </a:fontRef>
        </p:style>
        <p:txBody>
          <a:bodyPr wrap="square" lIns="97384" tIns="48692" rIns="97384" bIns="48692" rtlCol="0">
            <a:spAutoFit/>
          </a:bodyPr>
          <a:lstStyle/>
          <a:p>
            <a:pPr algn="ctr"/>
            <a:r>
              <a:rPr lang="en-US" sz="1000" dirty="0"/>
              <a:t>What is driving this market?</a:t>
            </a:r>
          </a:p>
        </p:txBody>
      </p:sp>
      <p:sp>
        <p:nvSpPr>
          <p:cNvPr id="263" name="TextBox 262"/>
          <p:cNvSpPr txBox="1"/>
          <p:nvPr/>
        </p:nvSpPr>
        <p:spPr>
          <a:xfrm>
            <a:off x="3885565" y="878191"/>
            <a:ext cx="1602105" cy="252223"/>
          </a:xfrm>
          <a:prstGeom prst="rect">
            <a:avLst/>
          </a:prstGeom>
          <a:ln/>
        </p:spPr>
        <p:style>
          <a:lnRef idx="2">
            <a:schemeClr val="accent4">
              <a:shade val="50000"/>
            </a:schemeClr>
          </a:lnRef>
          <a:fillRef idx="1">
            <a:schemeClr val="accent4"/>
          </a:fillRef>
          <a:effectRef idx="0">
            <a:schemeClr val="accent4"/>
          </a:effectRef>
          <a:fontRef idx="minor">
            <a:schemeClr val="lt1"/>
          </a:fontRef>
        </p:style>
        <p:txBody>
          <a:bodyPr wrap="square" lIns="97384" tIns="48692" rIns="97384" bIns="48692" rtlCol="0">
            <a:spAutoFit/>
          </a:bodyPr>
          <a:lstStyle/>
          <a:p>
            <a:pPr algn="ctr"/>
            <a:r>
              <a:rPr lang="en-US" sz="1000" dirty="0">
                <a:solidFill>
                  <a:srgbClr val="FFFFFF"/>
                </a:solidFill>
              </a:rPr>
              <a:t>Other assisting factors</a:t>
            </a:r>
          </a:p>
        </p:txBody>
      </p:sp>
      <p:sp>
        <p:nvSpPr>
          <p:cNvPr id="265" name="TextBox 264"/>
          <p:cNvSpPr txBox="1"/>
          <p:nvPr/>
        </p:nvSpPr>
        <p:spPr>
          <a:xfrm>
            <a:off x="3885565" y="6112615"/>
            <a:ext cx="1325880" cy="252223"/>
          </a:xfrm>
          <a:prstGeom prst="rect">
            <a:avLst/>
          </a:prstGeom>
          <a:ln/>
        </p:spPr>
        <p:style>
          <a:lnRef idx="2">
            <a:schemeClr val="accent4">
              <a:shade val="50000"/>
            </a:schemeClr>
          </a:lnRef>
          <a:fillRef idx="1">
            <a:schemeClr val="accent4"/>
          </a:fillRef>
          <a:effectRef idx="0">
            <a:schemeClr val="accent4"/>
          </a:effectRef>
          <a:fontRef idx="minor">
            <a:schemeClr val="lt1"/>
          </a:fontRef>
        </p:style>
        <p:txBody>
          <a:bodyPr wrap="square" lIns="97384" tIns="48692" rIns="97384" bIns="48692" rtlCol="0">
            <a:spAutoFit/>
          </a:bodyPr>
          <a:lstStyle/>
          <a:p>
            <a:pPr algn="ctr"/>
            <a:r>
              <a:rPr lang="en-US" sz="1000" dirty="0"/>
              <a:t>Who will win out?</a:t>
            </a:r>
          </a:p>
        </p:txBody>
      </p:sp>
      <p:sp>
        <p:nvSpPr>
          <p:cNvPr id="264" name="TextBox 263"/>
          <p:cNvSpPr txBox="1"/>
          <p:nvPr/>
        </p:nvSpPr>
        <p:spPr>
          <a:xfrm>
            <a:off x="828676" y="6128546"/>
            <a:ext cx="2311082" cy="252223"/>
          </a:xfrm>
          <a:prstGeom prst="rect">
            <a:avLst/>
          </a:prstGeom>
          <a:ln/>
        </p:spPr>
        <p:style>
          <a:lnRef idx="2">
            <a:schemeClr val="accent4">
              <a:shade val="50000"/>
            </a:schemeClr>
          </a:lnRef>
          <a:fillRef idx="1">
            <a:schemeClr val="accent4"/>
          </a:fillRef>
          <a:effectRef idx="0">
            <a:schemeClr val="accent4"/>
          </a:effectRef>
          <a:fontRef idx="minor">
            <a:schemeClr val="lt1"/>
          </a:fontRef>
        </p:style>
        <p:txBody>
          <a:bodyPr wrap="square" lIns="97384" tIns="48692" rIns="97384" bIns="48692" rtlCol="0">
            <a:spAutoFit/>
          </a:bodyPr>
          <a:lstStyle/>
          <a:p>
            <a:pPr algn="ctr"/>
            <a:r>
              <a:rPr lang="en-US" sz="1000" dirty="0"/>
              <a:t>What are the current market barriers?</a:t>
            </a:r>
          </a:p>
        </p:txBody>
      </p:sp>
      <p:sp>
        <p:nvSpPr>
          <p:cNvPr id="266" name="TextBox 265"/>
          <p:cNvSpPr txBox="1"/>
          <p:nvPr/>
        </p:nvSpPr>
        <p:spPr>
          <a:xfrm>
            <a:off x="1573430" y="138443"/>
            <a:ext cx="6852482" cy="390723"/>
          </a:xfrm>
          <a:prstGeom prst="rect">
            <a:avLst/>
          </a:prstGeom>
          <a:noFill/>
        </p:spPr>
        <p:txBody>
          <a:bodyPr wrap="square" lIns="97384" tIns="48692" rIns="97384" bIns="48692" rtlCol="0">
            <a:spAutoFit/>
          </a:bodyPr>
          <a:lstStyle/>
          <a:p>
            <a:pPr algn="ctr"/>
            <a:r>
              <a:rPr lang="en-US" b="1" u="sng" dirty="0" smtClean="0"/>
              <a:t>4. Transforming waste into value</a:t>
            </a:r>
            <a:endParaRPr lang="en-GB" dirty="0"/>
          </a:p>
        </p:txBody>
      </p:sp>
      <p:sp>
        <p:nvSpPr>
          <p:cNvPr id="3" name="Right Arrow Callout 2"/>
          <p:cNvSpPr/>
          <p:nvPr/>
        </p:nvSpPr>
        <p:spPr>
          <a:xfrm>
            <a:off x="6417628" y="2351488"/>
            <a:ext cx="3526472" cy="2074619"/>
          </a:xfrm>
          <a:prstGeom prst="rightArrowCallout">
            <a:avLst/>
          </a:prstGeom>
          <a:solidFill>
            <a:schemeClr val="accent2"/>
          </a:solidFill>
          <a:ln>
            <a:noFill/>
          </a:ln>
        </p:spPr>
        <p:style>
          <a:lnRef idx="2">
            <a:schemeClr val="accent2">
              <a:shade val="50000"/>
            </a:schemeClr>
          </a:lnRef>
          <a:fillRef idx="1">
            <a:schemeClr val="accent2"/>
          </a:fillRef>
          <a:effectRef idx="0">
            <a:schemeClr val="accent2"/>
          </a:effectRef>
          <a:fontRef idx="minor">
            <a:schemeClr val="lt1"/>
          </a:fontRef>
        </p:style>
        <p:txBody>
          <a:bodyPr lIns="97384" tIns="48692" rIns="97384" bIns="48692" rtlCol="0" anchor="ctr"/>
          <a:lstStyle/>
          <a:p>
            <a:pPr marL="182594" indent="-182594">
              <a:buFont typeface="Wingdings" charset="2"/>
              <a:buChar char="v"/>
            </a:pPr>
            <a:r>
              <a:rPr lang="en-US" sz="1000" dirty="0">
                <a:latin typeface="Arial"/>
                <a:cs typeface="Arial"/>
              </a:rPr>
              <a:t>Technologies enabling resource recovery are anticipated to continue to be attractive, as long as they are coupled with effective business models.  The production of electricity has been widely acceptable because access to relevant markets is also widely available.  Similar arrangements to allow recovered materials to be valorized will be required and are as important as the recovery technology.</a:t>
            </a:r>
            <a:endParaRPr lang="en-GB" sz="1000" dirty="0">
              <a:latin typeface="Arial"/>
              <a:cs typeface="Arial"/>
            </a:endParaRPr>
          </a:p>
        </p:txBody>
      </p:sp>
      <p:pic>
        <p:nvPicPr>
          <p:cNvPr id="2" name="Picture 1"/>
          <p:cNvPicPr>
            <a:picLocks noChangeAspect="1"/>
          </p:cNvPicPr>
          <p:nvPr/>
        </p:nvPicPr>
        <p:blipFill>
          <a:blip r:embed="rId7"/>
          <a:stretch>
            <a:fillRect/>
          </a:stretch>
        </p:blipFill>
        <p:spPr>
          <a:xfrm>
            <a:off x="7818554" y="138443"/>
            <a:ext cx="2006561" cy="1193771"/>
          </a:xfrm>
          <a:prstGeom prst="rect">
            <a:avLst/>
          </a:prstGeom>
        </p:spPr>
      </p:pic>
      <p:pic>
        <p:nvPicPr>
          <p:cNvPr id="4" name="Picture 3"/>
          <p:cNvPicPr>
            <a:picLocks noChangeAspect="1"/>
          </p:cNvPicPr>
          <p:nvPr/>
        </p:nvPicPr>
        <p:blipFill>
          <a:blip r:embed="rId8"/>
          <a:stretch>
            <a:fillRect/>
          </a:stretch>
        </p:blipFill>
        <p:spPr>
          <a:xfrm>
            <a:off x="7982903" y="5501746"/>
            <a:ext cx="1842213" cy="1357816"/>
          </a:xfrm>
          <a:prstGeom prst="rect">
            <a:avLst/>
          </a:prstGeom>
        </p:spPr>
      </p:pic>
      <p:sp>
        <p:nvSpPr>
          <p:cNvPr id="22" name="TextBox 21"/>
          <p:cNvSpPr txBox="1"/>
          <p:nvPr/>
        </p:nvSpPr>
        <p:spPr>
          <a:xfrm>
            <a:off x="8721265" y="3007730"/>
            <a:ext cx="1068071" cy="683110"/>
          </a:xfrm>
          <a:prstGeom prst="rect">
            <a:avLst/>
          </a:prstGeom>
          <a:noFill/>
        </p:spPr>
        <p:txBody>
          <a:bodyPr wrap="square" lIns="97384" tIns="48692" rIns="97384" bIns="48692" rtlCol="0">
            <a:spAutoFit/>
          </a:bodyPr>
          <a:lstStyle/>
          <a:p>
            <a:r>
              <a:rPr lang="en-US" dirty="0" smtClean="0"/>
              <a:t>Market Outlook</a:t>
            </a:r>
            <a:endParaRPr lang="en-US" dirty="0"/>
          </a:p>
        </p:txBody>
      </p:sp>
    </p:spTree>
    <p:extLst>
      <p:ext uri="{BB962C8B-B14F-4D97-AF65-F5344CB8AC3E}">
        <p14:creationId xmlns:p14="http://schemas.microsoft.com/office/powerpoint/2010/main" val="4008205636"/>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Hexagon 4"/>
          <p:cNvSpPr/>
          <p:nvPr/>
        </p:nvSpPr>
        <p:spPr>
          <a:xfrm>
            <a:off x="1277741" y="2456090"/>
            <a:ext cx="3065938" cy="162072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353" anchor="ctr" anchorCtr="0">
            <a:noAutofit/>
          </a:bodyPr>
          <a:lstStyle/>
          <a:p>
            <a:pPr algn="ctr" defTabSz="1704213">
              <a:lnSpc>
                <a:spcPct val="90000"/>
              </a:lnSpc>
              <a:spcBef>
                <a:spcPct val="0"/>
              </a:spcBef>
              <a:spcAft>
                <a:spcPct val="35000"/>
              </a:spcAft>
            </a:pPr>
            <a:endParaRPr lang="es-MX" sz="3800"/>
          </a:p>
        </p:txBody>
      </p:sp>
      <p:graphicFrame>
        <p:nvGraphicFramePr>
          <p:cNvPr id="259" name="Diagram 258"/>
          <p:cNvGraphicFramePr/>
          <p:nvPr>
            <p:extLst>
              <p:ext uri="{D42A27DB-BD31-4B8C-83A1-F6EECF244321}">
                <p14:modId xmlns:p14="http://schemas.microsoft.com/office/powerpoint/2010/main" val="2363527132"/>
              </p:ext>
            </p:extLst>
          </p:nvPr>
        </p:nvGraphicFramePr>
        <p:xfrm>
          <a:off x="-583840" y="635957"/>
          <a:ext cx="7522528" cy="60081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62" name="TextBox 261"/>
          <p:cNvSpPr txBox="1"/>
          <p:nvPr/>
        </p:nvSpPr>
        <p:spPr>
          <a:xfrm>
            <a:off x="979547" y="911786"/>
            <a:ext cx="1979612" cy="252223"/>
          </a:xfrm>
          <a:prstGeom prst="rect">
            <a:avLst/>
          </a:prstGeom>
          <a:ln/>
        </p:spPr>
        <p:style>
          <a:lnRef idx="2">
            <a:schemeClr val="accent4">
              <a:shade val="50000"/>
            </a:schemeClr>
          </a:lnRef>
          <a:fillRef idx="1">
            <a:schemeClr val="accent4"/>
          </a:fillRef>
          <a:effectRef idx="0">
            <a:schemeClr val="accent4"/>
          </a:effectRef>
          <a:fontRef idx="minor">
            <a:schemeClr val="lt1"/>
          </a:fontRef>
        </p:style>
        <p:txBody>
          <a:bodyPr wrap="square" lIns="97384" tIns="48692" rIns="97384" bIns="48692" rtlCol="0">
            <a:spAutoFit/>
          </a:bodyPr>
          <a:lstStyle/>
          <a:p>
            <a:pPr algn="ctr"/>
            <a:r>
              <a:rPr lang="en-US" sz="1000" dirty="0"/>
              <a:t>What is driving this market?</a:t>
            </a:r>
          </a:p>
        </p:txBody>
      </p:sp>
      <p:sp>
        <p:nvSpPr>
          <p:cNvPr id="263" name="TextBox 262"/>
          <p:cNvSpPr txBox="1"/>
          <p:nvPr/>
        </p:nvSpPr>
        <p:spPr>
          <a:xfrm>
            <a:off x="3885565" y="878191"/>
            <a:ext cx="1602105" cy="252223"/>
          </a:xfrm>
          <a:prstGeom prst="rect">
            <a:avLst/>
          </a:prstGeom>
          <a:ln/>
        </p:spPr>
        <p:style>
          <a:lnRef idx="2">
            <a:schemeClr val="accent4">
              <a:shade val="50000"/>
            </a:schemeClr>
          </a:lnRef>
          <a:fillRef idx="1">
            <a:schemeClr val="accent4"/>
          </a:fillRef>
          <a:effectRef idx="0">
            <a:schemeClr val="accent4"/>
          </a:effectRef>
          <a:fontRef idx="minor">
            <a:schemeClr val="lt1"/>
          </a:fontRef>
        </p:style>
        <p:txBody>
          <a:bodyPr wrap="square" lIns="97384" tIns="48692" rIns="97384" bIns="48692" rtlCol="0">
            <a:spAutoFit/>
          </a:bodyPr>
          <a:lstStyle/>
          <a:p>
            <a:pPr algn="ctr"/>
            <a:r>
              <a:rPr lang="en-US" sz="1000" dirty="0">
                <a:solidFill>
                  <a:srgbClr val="FFFFFF"/>
                </a:solidFill>
              </a:rPr>
              <a:t>Other assisting factors</a:t>
            </a:r>
          </a:p>
        </p:txBody>
      </p:sp>
      <p:sp>
        <p:nvSpPr>
          <p:cNvPr id="265" name="TextBox 264"/>
          <p:cNvSpPr txBox="1"/>
          <p:nvPr/>
        </p:nvSpPr>
        <p:spPr>
          <a:xfrm>
            <a:off x="3885565" y="6112615"/>
            <a:ext cx="1325880" cy="252223"/>
          </a:xfrm>
          <a:prstGeom prst="rect">
            <a:avLst/>
          </a:prstGeom>
          <a:ln/>
        </p:spPr>
        <p:style>
          <a:lnRef idx="2">
            <a:schemeClr val="accent4">
              <a:shade val="50000"/>
            </a:schemeClr>
          </a:lnRef>
          <a:fillRef idx="1">
            <a:schemeClr val="accent4"/>
          </a:fillRef>
          <a:effectRef idx="0">
            <a:schemeClr val="accent4"/>
          </a:effectRef>
          <a:fontRef idx="minor">
            <a:schemeClr val="lt1"/>
          </a:fontRef>
        </p:style>
        <p:txBody>
          <a:bodyPr wrap="square" lIns="97384" tIns="48692" rIns="97384" bIns="48692" rtlCol="0">
            <a:spAutoFit/>
          </a:bodyPr>
          <a:lstStyle/>
          <a:p>
            <a:pPr algn="ctr"/>
            <a:r>
              <a:rPr lang="en-US" sz="1000" dirty="0"/>
              <a:t>Who will win out?</a:t>
            </a:r>
          </a:p>
        </p:txBody>
      </p:sp>
      <p:sp>
        <p:nvSpPr>
          <p:cNvPr id="264" name="TextBox 263"/>
          <p:cNvSpPr txBox="1"/>
          <p:nvPr/>
        </p:nvSpPr>
        <p:spPr>
          <a:xfrm>
            <a:off x="813812" y="6128546"/>
            <a:ext cx="2311082" cy="252223"/>
          </a:xfrm>
          <a:prstGeom prst="rect">
            <a:avLst/>
          </a:prstGeom>
          <a:ln/>
        </p:spPr>
        <p:style>
          <a:lnRef idx="2">
            <a:schemeClr val="accent4">
              <a:shade val="50000"/>
            </a:schemeClr>
          </a:lnRef>
          <a:fillRef idx="1">
            <a:schemeClr val="accent4"/>
          </a:fillRef>
          <a:effectRef idx="0">
            <a:schemeClr val="accent4"/>
          </a:effectRef>
          <a:fontRef idx="minor">
            <a:schemeClr val="lt1"/>
          </a:fontRef>
        </p:style>
        <p:txBody>
          <a:bodyPr wrap="square" lIns="97384" tIns="48692" rIns="97384" bIns="48692" rtlCol="0">
            <a:spAutoFit/>
          </a:bodyPr>
          <a:lstStyle/>
          <a:p>
            <a:pPr algn="ctr"/>
            <a:r>
              <a:rPr lang="en-US" sz="1000" dirty="0"/>
              <a:t>What are the current market barriers?</a:t>
            </a:r>
          </a:p>
        </p:txBody>
      </p:sp>
      <p:sp>
        <p:nvSpPr>
          <p:cNvPr id="266" name="TextBox 265"/>
          <p:cNvSpPr txBox="1"/>
          <p:nvPr/>
        </p:nvSpPr>
        <p:spPr>
          <a:xfrm>
            <a:off x="1591846" y="154182"/>
            <a:ext cx="6852482" cy="390723"/>
          </a:xfrm>
          <a:prstGeom prst="rect">
            <a:avLst/>
          </a:prstGeom>
          <a:noFill/>
        </p:spPr>
        <p:txBody>
          <a:bodyPr wrap="square" lIns="97384" tIns="48692" rIns="97384" bIns="48692" rtlCol="0">
            <a:spAutoFit/>
          </a:bodyPr>
          <a:lstStyle/>
          <a:p>
            <a:pPr algn="ctr"/>
            <a:r>
              <a:rPr lang="en-US" b="1" u="sng" dirty="0" smtClean="0"/>
              <a:t>5. ZLD: Holy Grail, Fools Errand or Last Resort?</a:t>
            </a:r>
            <a:endParaRPr lang="en-GB" dirty="0"/>
          </a:p>
        </p:txBody>
      </p:sp>
      <p:sp>
        <p:nvSpPr>
          <p:cNvPr id="3" name="Right Arrow Callout 2"/>
          <p:cNvSpPr/>
          <p:nvPr/>
        </p:nvSpPr>
        <p:spPr>
          <a:xfrm>
            <a:off x="6426837" y="1016688"/>
            <a:ext cx="3342323" cy="4873100"/>
          </a:xfrm>
          <a:prstGeom prst="rightArrowCallout">
            <a:avLst/>
          </a:prstGeom>
          <a:solidFill>
            <a:schemeClr val="accent2"/>
          </a:solidFill>
          <a:ln>
            <a:noFill/>
          </a:ln>
        </p:spPr>
        <p:style>
          <a:lnRef idx="2">
            <a:schemeClr val="accent2">
              <a:shade val="50000"/>
            </a:schemeClr>
          </a:lnRef>
          <a:fillRef idx="1">
            <a:schemeClr val="accent2"/>
          </a:fillRef>
          <a:effectRef idx="0">
            <a:schemeClr val="accent2"/>
          </a:effectRef>
          <a:fontRef idx="minor">
            <a:schemeClr val="lt1"/>
          </a:fontRef>
        </p:style>
        <p:txBody>
          <a:bodyPr lIns="97384" tIns="48692" rIns="97384" bIns="48692" rtlCol="0" anchor="ctr"/>
          <a:lstStyle/>
          <a:p>
            <a:pPr lvl="0"/>
            <a:endParaRPr lang="en-US" sz="900" dirty="0">
              <a:latin typeface="Arial"/>
              <a:cs typeface="Arial"/>
            </a:endParaRPr>
          </a:p>
          <a:p>
            <a:pPr marL="182594" indent="-182594">
              <a:buFont typeface="Wingdings" charset="2"/>
              <a:buChar char="v"/>
            </a:pPr>
            <a:r>
              <a:rPr lang="en-US" sz="900" b="1" dirty="0">
                <a:latin typeface="Arial"/>
                <a:cs typeface="Arial"/>
              </a:rPr>
              <a:t>Is ZLD the Holy Grail? </a:t>
            </a:r>
            <a:endParaRPr lang="en-GB" sz="900" b="1" dirty="0">
              <a:latin typeface="Arial"/>
              <a:cs typeface="Arial"/>
            </a:endParaRPr>
          </a:p>
          <a:p>
            <a:pPr marL="182594" indent="-182594">
              <a:buFont typeface="Arial"/>
              <a:buChar char="•"/>
            </a:pPr>
            <a:r>
              <a:rPr lang="en-US" sz="900" dirty="0">
                <a:latin typeface="Arial"/>
                <a:cs typeface="Arial"/>
              </a:rPr>
              <a:t>Yes, due to cost limitations</a:t>
            </a:r>
            <a:endParaRPr lang="en-GB" sz="900" dirty="0">
              <a:latin typeface="Arial"/>
              <a:cs typeface="Arial"/>
            </a:endParaRPr>
          </a:p>
          <a:p>
            <a:pPr marL="182594" indent="-182594">
              <a:buFont typeface="Arial"/>
              <a:buChar char="•"/>
            </a:pPr>
            <a:r>
              <a:rPr lang="en-US" sz="900" dirty="0">
                <a:latin typeface="Arial"/>
                <a:cs typeface="Arial"/>
              </a:rPr>
              <a:t>No, in that it should not be perceived as the ultimate solution unless viewed from a total resource and constituent recovery - the ultimate sustainable solution</a:t>
            </a:r>
            <a:endParaRPr lang="en-GB" sz="900" dirty="0">
              <a:latin typeface="Arial"/>
              <a:cs typeface="Arial"/>
            </a:endParaRPr>
          </a:p>
          <a:p>
            <a:pPr marL="182594" indent="-182594">
              <a:buFont typeface="Arial"/>
              <a:buChar char="•"/>
            </a:pPr>
            <a:r>
              <a:rPr lang="en-US" sz="900" dirty="0">
                <a:latin typeface="Arial"/>
                <a:cs typeface="Arial"/>
              </a:rPr>
              <a:t>No, from a technical perspective</a:t>
            </a:r>
            <a:endParaRPr lang="en-GB" sz="900" dirty="0">
              <a:latin typeface="Arial"/>
              <a:cs typeface="Arial"/>
            </a:endParaRPr>
          </a:p>
          <a:p>
            <a:pPr marL="182594" indent="-182594">
              <a:buFont typeface="Arial"/>
              <a:buChar char="•"/>
            </a:pPr>
            <a:r>
              <a:rPr lang="en-US" sz="900" dirty="0">
                <a:latin typeface="Arial"/>
                <a:cs typeface="Arial"/>
              </a:rPr>
              <a:t>No, for specific applications where the water quality (low salinity) avoids evaporative systems</a:t>
            </a:r>
          </a:p>
          <a:p>
            <a:endParaRPr lang="en-GB" sz="900" dirty="0">
              <a:latin typeface="Arial"/>
              <a:cs typeface="Arial"/>
            </a:endParaRPr>
          </a:p>
          <a:p>
            <a:pPr marL="182594" indent="-182594">
              <a:buFont typeface="Wingdings" charset="2"/>
              <a:buChar char="v"/>
            </a:pPr>
            <a:r>
              <a:rPr lang="en-US" sz="900" b="1" dirty="0">
                <a:latin typeface="Arial"/>
                <a:cs typeface="Arial"/>
              </a:rPr>
              <a:t>IS ZLD a Fool’s Errand?</a:t>
            </a:r>
            <a:r>
              <a:rPr lang="en-GB" sz="900" b="1" dirty="0">
                <a:latin typeface="Arial"/>
                <a:cs typeface="Arial"/>
              </a:rPr>
              <a:t> </a:t>
            </a:r>
          </a:p>
          <a:p>
            <a:pPr marL="182594" indent="-182594">
              <a:buFont typeface="Arial"/>
              <a:buChar char="•"/>
            </a:pPr>
            <a:r>
              <a:rPr lang="en-US" sz="900" dirty="0">
                <a:latin typeface="Arial"/>
                <a:cs typeface="Arial"/>
              </a:rPr>
              <a:t>Yes, in the sense that present high costs – even with cost reduction – limit many applications where other options are available</a:t>
            </a:r>
          </a:p>
          <a:p>
            <a:pPr marL="182594" indent="-182594">
              <a:buFont typeface="Arial"/>
              <a:buChar char="•"/>
            </a:pPr>
            <a:r>
              <a:rPr lang="en-US" sz="900" dirty="0">
                <a:latin typeface="Arial"/>
                <a:cs typeface="Arial"/>
              </a:rPr>
              <a:t>Yes – for some; in the sense that the tempered rate of market growth and ZLD implementation may not support the many companies focusing on this pursuit</a:t>
            </a:r>
          </a:p>
          <a:p>
            <a:pPr marL="182594" indent="-182594">
              <a:buFont typeface="Arial"/>
              <a:buChar char="•"/>
            </a:pPr>
            <a:r>
              <a:rPr lang="en-US" sz="900" dirty="0">
                <a:latin typeface="Arial"/>
                <a:cs typeface="Arial"/>
              </a:rPr>
              <a:t>No, in the sense it is technically possible</a:t>
            </a:r>
          </a:p>
          <a:p>
            <a:pPr marL="182594" indent="-182594">
              <a:buFont typeface="Arial"/>
              <a:buChar char="•"/>
            </a:pPr>
            <a:endParaRPr lang="en-GB" sz="900" dirty="0">
              <a:latin typeface="Arial"/>
              <a:cs typeface="Arial"/>
            </a:endParaRPr>
          </a:p>
          <a:p>
            <a:pPr marL="182594" indent="-182594">
              <a:buFont typeface="Wingdings" charset="2"/>
              <a:buChar char="v"/>
            </a:pPr>
            <a:r>
              <a:rPr lang="en-US" sz="900" b="1" dirty="0">
                <a:latin typeface="Arial"/>
                <a:cs typeface="Arial"/>
              </a:rPr>
              <a:t>Is ZLD a Last Resort? </a:t>
            </a:r>
          </a:p>
          <a:p>
            <a:pPr marL="182594" indent="-182594">
              <a:buFont typeface="Arial"/>
              <a:buChar char="•"/>
            </a:pPr>
            <a:r>
              <a:rPr lang="en-US" sz="900" dirty="0">
                <a:latin typeface="Arial"/>
                <a:cs typeface="Arial"/>
              </a:rPr>
              <a:t>Yes, in some cases.  ZLD has less location dependence than other brine management options and can have less environmental impact than other options; it may be the only solution available for some situations. </a:t>
            </a:r>
            <a:endParaRPr lang="en-GB" sz="900" dirty="0">
              <a:latin typeface="Arial"/>
              <a:cs typeface="Arial"/>
            </a:endParaRPr>
          </a:p>
          <a:p>
            <a:pPr marL="182594" indent="-182594">
              <a:buFont typeface="Arial"/>
              <a:buChar char="•"/>
            </a:pPr>
            <a:r>
              <a:rPr lang="en-US" sz="900" dirty="0">
                <a:latin typeface="Arial"/>
                <a:cs typeface="Arial"/>
              </a:rPr>
              <a:t>Yes, in many situations where ZLD is implemented only when forced to by regulations or other reasons. </a:t>
            </a:r>
            <a:endParaRPr lang="en-GB" sz="900" dirty="0">
              <a:latin typeface="Arial"/>
              <a:cs typeface="Arial"/>
            </a:endParaRPr>
          </a:p>
        </p:txBody>
      </p:sp>
      <p:sp>
        <p:nvSpPr>
          <p:cNvPr id="5" name="Rectangle 4"/>
          <p:cNvSpPr/>
          <p:nvPr/>
        </p:nvSpPr>
        <p:spPr>
          <a:xfrm>
            <a:off x="5598159" y="6110724"/>
            <a:ext cx="4345941" cy="944721"/>
          </a:xfrm>
          <a:prstGeom prst="rect">
            <a:avLst/>
          </a:prstGeom>
        </p:spPr>
        <p:txBody>
          <a:bodyPr wrap="square" lIns="97384" tIns="48692" rIns="97384" bIns="48692">
            <a:spAutoFit/>
          </a:bodyPr>
          <a:lstStyle/>
          <a:p>
            <a:pPr lvl="0"/>
            <a:r>
              <a:rPr lang="en-US" sz="1100" dirty="0">
                <a:solidFill>
                  <a:schemeClr val="bg1"/>
                </a:solidFill>
                <a:latin typeface="Arial"/>
                <a:cs typeface="Arial"/>
                <a:sym typeface="Wingdings"/>
              </a:rPr>
              <a:t></a:t>
            </a:r>
            <a:r>
              <a:rPr lang="en-US" sz="1100" dirty="0">
                <a:solidFill>
                  <a:schemeClr val="bg1"/>
                </a:solidFill>
                <a:latin typeface="Arial"/>
                <a:cs typeface="Arial"/>
              </a:rPr>
              <a:t> Timing is an issue BUT there will be growing markets and reduced costs</a:t>
            </a:r>
            <a:endParaRPr lang="en-GB" sz="1100" dirty="0">
              <a:solidFill>
                <a:schemeClr val="bg1"/>
              </a:solidFill>
              <a:latin typeface="Arial"/>
              <a:cs typeface="Arial"/>
            </a:endParaRPr>
          </a:p>
          <a:p>
            <a:pPr lvl="0"/>
            <a:r>
              <a:rPr lang="en-US" sz="1100" dirty="0">
                <a:solidFill>
                  <a:schemeClr val="bg1"/>
                </a:solidFill>
                <a:latin typeface="Arial"/>
                <a:cs typeface="Arial"/>
                <a:sym typeface="Wingdings"/>
              </a:rPr>
              <a:t></a:t>
            </a:r>
            <a:r>
              <a:rPr lang="en-US" sz="1100" dirty="0">
                <a:solidFill>
                  <a:schemeClr val="bg1"/>
                </a:solidFill>
                <a:latin typeface="Arial"/>
                <a:cs typeface="Arial"/>
              </a:rPr>
              <a:t> Major markets will be industrial</a:t>
            </a:r>
            <a:endParaRPr lang="en-GB" sz="1100" dirty="0">
              <a:solidFill>
                <a:schemeClr val="bg1"/>
              </a:solidFill>
              <a:latin typeface="Arial"/>
              <a:cs typeface="Arial"/>
            </a:endParaRPr>
          </a:p>
          <a:p>
            <a:pPr lvl="0"/>
            <a:r>
              <a:rPr lang="en-US" sz="1100" dirty="0">
                <a:solidFill>
                  <a:schemeClr val="bg1"/>
                </a:solidFill>
                <a:latin typeface="Arial"/>
                <a:cs typeface="Arial"/>
                <a:sym typeface="Wingdings"/>
              </a:rPr>
              <a:t></a:t>
            </a:r>
            <a:r>
              <a:rPr lang="en-US" sz="1100" dirty="0">
                <a:solidFill>
                  <a:schemeClr val="bg1"/>
                </a:solidFill>
                <a:latin typeface="Arial"/>
                <a:cs typeface="Arial"/>
              </a:rPr>
              <a:t> Some of the RO- and EDR-based modifications of RO and EDR will, at some point, make an impact on municipal systems</a:t>
            </a:r>
            <a:endParaRPr lang="en-GB" sz="1100" dirty="0">
              <a:solidFill>
                <a:schemeClr val="bg1"/>
              </a:solidFill>
              <a:latin typeface="Arial"/>
              <a:cs typeface="Arial"/>
            </a:endParaRPr>
          </a:p>
        </p:txBody>
      </p:sp>
      <p:pic>
        <p:nvPicPr>
          <p:cNvPr id="13" name="Picture 12" descr="Screen Shot 2017-11-29 at 15.12.07.pn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56332" y="99265"/>
            <a:ext cx="1104901" cy="1425088"/>
          </a:xfrm>
          <a:prstGeom prst="rect">
            <a:avLst/>
          </a:prstGeom>
        </p:spPr>
      </p:pic>
      <p:sp>
        <p:nvSpPr>
          <p:cNvPr id="14" name="TextBox 13"/>
          <p:cNvSpPr txBox="1"/>
          <p:nvPr/>
        </p:nvSpPr>
        <p:spPr>
          <a:xfrm>
            <a:off x="8564993" y="3105628"/>
            <a:ext cx="1068071" cy="683110"/>
          </a:xfrm>
          <a:prstGeom prst="rect">
            <a:avLst/>
          </a:prstGeom>
          <a:noFill/>
        </p:spPr>
        <p:txBody>
          <a:bodyPr wrap="square" lIns="97384" tIns="48692" rIns="97384" bIns="48692" rtlCol="0">
            <a:spAutoFit/>
          </a:bodyPr>
          <a:lstStyle/>
          <a:p>
            <a:r>
              <a:rPr lang="en-US" dirty="0" smtClean="0"/>
              <a:t>Market Outlook</a:t>
            </a:r>
            <a:endParaRPr lang="en-US" dirty="0"/>
          </a:p>
        </p:txBody>
      </p:sp>
    </p:spTree>
    <p:extLst>
      <p:ext uri="{BB962C8B-B14F-4D97-AF65-F5344CB8AC3E}">
        <p14:creationId xmlns:p14="http://schemas.microsoft.com/office/powerpoint/2010/main" val="2255506825"/>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Hexagon 4"/>
          <p:cNvSpPr/>
          <p:nvPr/>
        </p:nvSpPr>
        <p:spPr>
          <a:xfrm>
            <a:off x="1277741" y="2456090"/>
            <a:ext cx="3065938" cy="162072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353" anchor="ctr" anchorCtr="0">
            <a:noAutofit/>
          </a:bodyPr>
          <a:lstStyle/>
          <a:p>
            <a:pPr algn="ctr" defTabSz="1704213">
              <a:lnSpc>
                <a:spcPct val="90000"/>
              </a:lnSpc>
              <a:spcBef>
                <a:spcPct val="0"/>
              </a:spcBef>
              <a:spcAft>
                <a:spcPct val="35000"/>
              </a:spcAft>
            </a:pPr>
            <a:endParaRPr lang="es-MX" sz="3800"/>
          </a:p>
        </p:txBody>
      </p:sp>
      <p:graphicFrame>
        <p:nvGraphicFramePr>
          <p:cNvPr id="259" name="Diagram 258"/>
          <p:cNvGraphicFramePr/>
          <p:nvPr>
            <p:extLst>
              <p:ext uri="{D42A27DB-BD31-4B8C-83A1-F6EECF244321}">
                <p14:modId xmlns:p14="http://schemas.microsoft.com/office/powerpoint/2010/main" val="180114505"/>
              </p:ext>
            </p:extLst>
          </p:nvPr>
        </p:nvGraphicFramePr>
        <p:xfrm>
          <a:off x="-583840" y="635957"/>
          <a:ext cx="7522528" cy="60081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62" name="TextBox 261"/>
          <p:cNvSpPr txBox="1"/>
          <p:nvPr/>
        </p:nvSpPr>
        <p:spPr>
          <a:xfrm>
            <a:off x="979547" y="911786"/>
            <a:ext cx="1979612" cy="252223"/>
          </a:xfrm>
          <a:prstGeom prst="rect">
            <a:avLst/>
          </a:prstGeom>
          <a:ln/>
        </p:spPr>
        <p:style>
          <a:lnRef idx="2">
            <a:schemeClr val="accent4">
              <a:shade val="50000"/>
            </a:schemeClr>
          </a:lnRef>
          <a:fillRef idx="1">
            <a:schemeClr val="accent4"/>
          </a:fillRef>
          <a:effectRef idx="0">
            <a:schemeClr val="accent4"/>
          </a:effectRef>
          <a:fontRef idx="minor">
            <a:schemeClr val="lt1"/>
          </a:fontRef>
        </p:style>
        <p:txBody>
          <a:bodyPr wrap="square" lIns="97384" tIns="48692" rIns="97384" bIns="48692" rtlCol="0">
            <a:spAutoFit/>
          </a:bodyPr>
          <a:lstStyle/>
          <a:p>
            <a:pPr algn="ctr"/>
            <a:r>
              <a:rPr lang="en-US" sz="1000" dirty="0"/>
              <a:t>What is driving this market?</a:t>
            </a:r>
          </a:p>
        </p:txBody>
      </p:sp>
      <p:sp>
        <p:nvSpPr>
          <p:cNvPr id="263" name="TextBox 262"/>
          <p:cNvSpPr txBox="1"/>
          <p:nvPr/>
        </p:nvSpPr>
        <p:spPr>
          <a:xfrm>
            <a:off x="3885565" y="878191"/>
            <a:ext cx="1602105" cy="252223"/>
          </a:xfrm>
          <a:prstGeom prst="rect">
            <a:avLst/>
          </a:prstGeom>
          <a:ln/>
        </p:spPr>
        <p:style>
          <a:lnRef idx="2">
            <a:schemeClr val="accent4">
              <a:shade val="50000"/>
            </a:schemeClr>
          </a:lnRef>
          <a:fillRef idx="1">
            <a:schemeClr val="accent4"/>
          </a:fillRef>
          <a:effectRef idx="0">
            <a:schemeClr val="accent4"/>
          </a:effectRef>
          <a:fontRef idx="minor">
            <a:schemeClr val="lt1"/>
          </a:fontRef>
        </p:style>
        <p:txBody>
          <a:bodyPr wrap="square" lIns="97384" tIns="48692" rIns="97384" bIns="48692" rtlCol="0">
            <a:spAutoFit/>
          </a:bodyPr>
          <a:lstStyle/>
          <a:p>
            <a:pPr algn="ctr"/>
            <a:r>
              <a:rPr lang="en-US" sz="1000" dirty="0">
                <a:solidFill>
                  <a:srgbClr val="FFFFFF"/>
                </a:solidFill>
              </a:rPr>
              <a:t>Other assisting factors</a:t>
            </a:r>
          </a:p>
        </p:txBody>
      </p:sp>
      <p:sp>
        <p:nvSpPr>
          <p:cNvPr id="265" name="TextBox 264"/>
          <p:cNvSpPr txBox="1"/>
          <p:nvPr/>
        </p:nvSpPr>
        <p:spPr>
          <a:xfrm>
            <a:off x="3885565" y="6112615"/>
            <a:ext cx="1325880" cy="252223"/>
          </a:xfrm>
          <a:prstGeom prst="rect">
            <a:avLst/>
          </a:prstGeom>
          <a:ln/>
        </p:spPr>
        <p:style>
          <a:lnRef idx="2">
            <a:schemeClr val="accent4">
              <a:shade val="50000"/>
            </a:schemeClr>
          </a:lnRef>
          <a:fillRef idx="1">
            <a:schemeClr val="accent4"/>
          </a:fillRef>
          <a:effectRef idx="0">
            <a:schemeClr val="accent4"/>
          </a:effectRef>
          <a:fontRef idx="minor">
            <a:schemeClr val="lt1"/>
          </a:fontRef>
        </p:style>
        <p:txBody>
          <a:bodyPr wrap="square" lIns="97384" tIns="48692" rIns="97384" bIns="48692" rtlCol="0">
            <a:spAutoFit/>
          </a:bodyPr>
          <a:lstStyle/>
          <a:p>
            <a:pPr algn="ctr"/>
            <a:r>
              <a:rPr lang="en-US" sz="1000" dirty="0"/>
              <a:t>Who will win out?</a:t>
            </a:r>
          </a:p>
        </p:txBody>
      </p:sp>
      <p:sp>
        <p:nvSpPr>
          <p:cNvPr id="264" name="TextBox 263"/>
          <p:cNvSpPr txBox="1"/>
          <p:nvPr/>
        </p:nvSpPr>
        <p:spPr>
          <a:xfrm>
            <a:off x="813812" y="6128546"/>
            <a:ext cx="2311082" cy="252223"/>
          </a:xfrm>
          <a:prstGeom prst="rect">
            <a:avLst/>
          </a:prstGeom>
          <a:ln/>
        </p:spPr>
        <p:style>
          <a:lnRef idx="2">
            <a:schemeClr val="accent4">
              <a:shade val="50000"/>
            </a:schemeClr>
          </a:lnRef>
          <a:fillRef idx="1">
            <a:schemeClr val="accent4"/>
          </a:fillRef>
          <a:effectRef idx="0">
            <a:schemeClr val="accent4"/>
          </a:effectRef>
          <a:fontRef idx="minor">
            <a:schemeClr val="lt1"/>
          </a:fontRef>
        </p:style>
        <p:txBody>
          <a:bodyPr wrap="square" lIns="97384" tIns="48692" rIns="97384" bIns="48692" rtlCol="0">
            <a:spAutoFit/>
          </a:bodyPr>
          <a:lstStyle/>
          <a:p>
            <a:pPr algn="ctr"/>
            <a:r>
              <a:rPr lang="en-US" sz="1000" dirty="0"/>
              <a:t>What are the current market barriers?</a:t>
            </a:r>
          </a:p>
        </p:txBody>
      </p:sp>
      <p:sp>
        <p:nvSpPr>
          <p:cNvPr id="266" name="TextBox 265"/>
          <p:cNvSpPr txBox="1"/>
          <p:nvPr/>
        </p:nvSpPr>
        <p:spPr>
          <a:xfrm>
            <a:off x="676752" y="138443"/>
            <a:ext cx="8862219" cy="683110"/>
          </a:xfrm>
          <a:prstGeom prst="rect">
            <a:avLst/>
          </a:prstGeom>
          <a:noFill/>
        </p:spPr>
        <p:txBody>
          <a:bodyPr wrap="square" lIns="97384" tIns="48692" rIns="97384" bIns="48692" rtlCol="0">
            <a:spAutoFit/>
          </a:bodyPr>
          <a:lstStyle/>
          <a:p>
            <a:pPr algn="ctr"/>
            <a:r>
              <a:rPr lang="en-US" b="1" u="sng" dirty="0" smtClean="0"/>
              <a:t>6. Decentralized </a:t>
            </a:r>
            <a:r>
              <a:rPr lang="en-US" b="1" u="sng" dirty="0"/>
              <a:t>wastewater treatment as an enabler for the circular economy</a:t>
            </a:r>
            <a:endParaRPr lang="en-GB" dirty="0"/>
          </a:p>
          <a:p>
            <a:r>
              <a:rPr lang="en-US" b="1" dirty="0"/>
              <a:t> </a:t>
            </a:r>
            <a:endParaRPr lang="en-GB" dirty="0"/>
          </a:p>
        </p:txBody>
      </p:sp>
      <p:sp>
        <p:nvSpPr>
          <p:cNvPr id="3" name="Right Arrow Callout 2"/>
          <p:cNvSpPr/>
          <p:nvPr/>
        </p:nvSpPr>
        <p:spPr>
          <a:xfrm>
            <a:off x="6426837" y="1016688"/>
            <a:ext cx="3342323" cy="4873100"/>
          </a:xfrm>
          <a:prstGeom prst="rightArrowCallout">
            <a:avLst/>
          </a:prstGeom>
          <a:solidFill>
            <a:schemeClr val="accent2"/>
          </a:solidFill>
          <a:ln>
            <a:noFill/>
          </a:ln>
        </p:spPr>
        <p:style>
          <a:lnRef idx="2">
            <a:schemeClr val="accent2">
              <a:shade val="50000"/>
            </a:schemeClr>
          </a:lnRef>
          <a:fillRef idx="1">
            <a:schemeClr val="accent2"/>
          </a:fillRef>
          <a:effectRef idx="0">
            <a:schemeClr val="accent2"/>
          </a:effectRef>
          <a:fontRef idx="minor">
            <a:schemeClr val="lt1"/>
          </a:fontRef>
        </p:style>
        <p:txBody>
          <a:bodyPr lIns="97384" tIns="48692" rIns="97384" bIns="48692" rtlCol="0" anchor="ctr"/>
          <a:lstStyle/>
          <a:p>
            <a:pPr marL="182594" indent="-182594">
              <a:buFont typeface="Wingdings" charset="2"/>
              <a:buChar char="v"/>
            </a:pPr>
            <a:r>
              <a:rPr lang="en-US" sz="900" dirty="0">
                <a:latin typeface="Arial"/>
                <a:cs typeface="Arial"/>
              </a:rPr>
              <a:t>Decentralized solutions have been around for as long as, if not longer than centralized options, and will continue to be an integral and growing part of the overall infrastructure portfolio.</a:t>
            </a:r>
          </a:p>
          <a:p>
            <a:pPr lvl="0"/>
            <a:endParaRPr lang="en-GB" sz="900" dirty="0">
              <a:latin typeface="Arial"/>
              <a:cs typeface="Arial"/>
            </a:endParaRPr>
          </a:p>
          <a:p>
            <a:pPr marL="182594" indent="-182594">
              <a:buFont typeface="Wingdings" charset="2"/>
              <a:buChar char="v"/>
            </a:pPr>
            <a:r>
              <a:rPr lang="en-US" sz="900" dirty="0">
                <a:latin typeface="Arial"/>
                <a:cs typeface="Arial"/>
              </a:rPr>
              <a:t>As end-users, particularly industrial clients, continue to recognize the value in harvesting resources from wastewater and the cost of not pre-treating high impact effluent, the growth of decentralized options will accelerate.</a:t>
            </a:r>
          </a:p>
          <a:p>
            <a:pPr lvl="0"/>
            <a:endParaRPr lang="en-GB" sz="900" dirty="0">
              <a:latin typeface="Arial"/>
              <a:cs typeface="Arial"/>
            </a:endParaRPr>
          </a:p>
          <a:p>
            <a:pPr marL="182594" indent="-182594">
              <a:buFont typeface="Wingdings" charset="2"/>
              <a:buChar char="v"/>
            </a:pPr>
            <a:r>
              <a:rPr lang="en-US" sz="900" dirty="0">
                <a:latin typeface="Arial"/>
                <a:cs typeface="Arial"/>
              </a:rPr>
              <a:t>Population migration from depressed rust-belt regions to water-scarce new communities in the sun-belt will drive demand for on-site wastewater treatment to reuse quality. </a:t>
            </a:r>
            <a:endParaRPr lang="en-GB" sz="900" dirty="0">
              <a:latin typeface="Arial"/>
              <a:cs typeface="Arial"/>
            </a:endParaRPr>
          </a:p>
        </p:txBody>
      </p:sp>
      <p:sp>
        <p:nvSpPr>
          <p:cNvPr id="14" name="TextBox 13"/>
          <p:cNvSpPr txBox="1"/>
          <p:nvPr/>
        </p:nvSpPr>
        <p:spPr>
          <a:xfrm>
            <a:off x="8564993" y="3111425"/>
            <a:ext cx="1068071" cy="683110"/>
          </a:xfrm>
          <a:prstGeom prst="rect">
            <a:avLst/>
          </a:prstGeom>
          <a:noFill/>
        </p:spPr>
        <p:txBody>
          <a:bodyPr wrap="square" lIns="97384" tIns="48692" rIns="97384" bIns="48692" rtlCol="0">
            <a:spAutoFit/>
          </a:bodyPr>
          <a:lstStyle/>
          <a:p>
            <a:r>
              <a:rPr lang="en-US" dirty="0" smtClean="0"/>
              <a:t>Market Outlook</a:t>
            </a:r>
            <a:endParaRPr lang="en-US" dirty="0"/>
          </a:p>
        </p:txBody>
      </p:sp>
    </p:spTree>
    <p:extLst>
      <p:ext uri="{BB962C8B-B14F-4D97-AF65-F5344CB8AC3E}">
        <p14:creationId xmlns:p14="http://schemas.microsoft.com/office/powerpoint/2010/main" val="2122216649"/>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Hexagon 4"/>
          <p:cNvSpPr/>
          <p:nvPr/>
        </p:nvSpPr>
        <p:spPr>
          <a:xfrm>
            <a:off x="1277741" y="2456090"/>
            <a:ext cx="3065938" cy="162072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353" anchor="ctr" anchorCtr="0">
            <a:noAutofit/>
          </a:bodyPr>
          <a:lstStyle/>
          <a:p>
            <a:pPr algn="ctr" defTabSz="1704213">
              <a:lnSpc>
                <a:spcPct val="90000"/>
              </a:lnSpc>
              <a:spcBef>
                <a:spcPct val="0"/>
              </a:spcBef>
              <a:spcAft>
                <a:spcPct val="35000"/>
              </a:spcAft>
            </a:pPr>
            <a:endParaRPr lang="es-MX" sz="3800"/>
          </a:p>
        </p:txBody>
      </p:sp>
      <p:graphicFrame>
        <p:nvGraphicFramePr>
          <p:cNvPr id="259" name="Diagram 258"/>
          <p:cNvGraphicFramePr/>
          <p:nvPr>
            <p:extLst>
              <p:ext uri="{D42A27DB-BD31-4B8C-83A1-F6EECF244321}">
                <p14:modId xmlns:p14="http://schemas.microsoft.com/office/powerpoint/2010/main" val="4077984812"/>
              </p:ext>
            </p:extLst>
          </p:nvPr>
        </p:nvGraphicFramePr>
        <p:xfrm>
          <a:off x="-583840" y="635957"/>
          <a:ext cx="7522528" cy="60081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62" name="TextBox 261"/>
          <p:cNvSpPr txBox="1"/>
          <p:nvPr/>
        </p:nvSpPr>
        <p:spPr>
          <a:xfrm>
            <a:off x="786189" y="918359"/>
            <a:ext cx="1979612" cy="252223"/>
          </a:xfrm>
          <a:prstGeom prst="rect">
            <a:avLst/>
          </a:prstGeom>
          <a:ln/>
        </p:spPr>
        <p:style>
          <a:lnRef idx="2">
            <a:schemeClr val="accent4">
              <a:shade val="50000"/>
            </a:schemeClr>
          </a:lnRef>
          <a:fillRef idx="1">
            <a:schemeClr val="accent4"/>
          </a:fillRef>
          <a:effectRef idx="0">
            <a:schemeClr val="accent4"/>
          </a:effectRef>
          <a:fontRef idx="minor">
            <a:schemeClr val="lt1"/>
          </a:fontRef>
        </p:style>
        <p:txBody>
          <a:bodyPr wrap="square" lIns="97384" tIns="48692" rIns="97384" bIns="48692" rtlCol="0">
            <a:spAutoFit/>
          </a:bodyPr>
          <a:lstStyle/>
          <a:p>
            <a:pPr algn="ctr"/>
            <a:r>
              <a:rPr lang="en-US" sz="1000" b="1" dirty="0">
                <a:latin typeface="Arial" panose="020B0604020202020204" pitchFamily="34" charset="0"/>
                <a:cs typeface="Arial" panose="020B0604020202020204" pitchFamily="34" charset="0"/>
              </a:rPr>
              <a:t>What is driving this market?</a:t>
            </a:r>
          </a:p>
        </p:txBody>
      </p:sp>
      <p:sp>
        <p:nvSpPr>
          <p:cNvPr id="263" name="TextBox 262"/>
          <p:cNvSpPr txBox="1"/>
          <p:nvPr/>
        </p:nvSpPr>
        <p:spPr>
          <a:xfrm>
            <a:off x="3740547" y="915711"/>
            <a:ext cx="1602105" cy="252223"/>
          </a:xfrm>
          <a:prstGeom prst="rect">
            <a:avLst/>
          </a:prstGeom>
          <a:ln/>
        </p:spPr>
        <p:style>
          <a:lnRef idx="2">
            <a:schemeClr val="accent4">
              <a:shade val="50000"/>
            </a:schemeClr>
          </a:lnRef>
          <a:fillRef idx="1">
            <a:schemeClr val="accent4"/>
          </a:fillRef>
          <a:effectRef idx="0">
            <a:schemeClr val="accent4"/>
          </a:effectRef>
          <a:fontRef idx="minor">
            <a:schemeClr val="lt1"/>
          </a:fontRef>
        </p:style>
        <p:txBody>
          <a:bodyPr wrap="square" lIns="97384" tIns="48692" rIns="97384" bIns="48692" rtlCol="0">
            <a:spAutoFit/>
          </a:bodyPr>
          <a:lstStyle/>
          <a:p>
            <a:pPr algn="ctr"/>
            <a:r>
              <a:rPr lang="en-US" sz="1000" b="1" dirty="0">
                <a:solidFill>
                  <a:srgbClr val="FFFFFF"/>
                </a:solidFill>
                <a:latin typeface="Arial" panose="020B0604020202020204" pitchFamily="34" charset="0"/>
                <a:cs typeface="Arial" panose="020B0604020202020204" pitchFamily="34" charset="0"/>
              </a:rPr>
              <a:t>Other assisting factors</a:t>
            </a:r>
          </a:p>
        </p:txBody>
      </p:sp>
      <p:sp>
        <p:nvSpPr>
          <p:cNvPr id="265" name="TextBox 264"/>
          <p:cNvSpPr txBox="1"/>
          <p:nvPr/>
        </p:nvSpPr>
        <p:spPr>
          <a:xfrm>
            <a:off x="3885565" y="6217132"/>
            <a:ext cx="1325880" cy="252223"/>
          </a:xfrm>
          <a:prstGeom prst="rect">
            <a:avLst/>
          </a:prstGeom>
          <a:ln/>
        </p:spPr>
        <p:style>
          <a:lnRef idx="2">
            <a:schemeClr val="accent4">
              <a:shade val="50000"/>
            </a:schemeClr>
          </a:lnRef>
          <a:fillRef idx="1">
            <a:schemeClr val="accent4"/>
          </a:fillRef>
          <a:effectRef idx="0">
            <a:schemeClr val="accent4"/>
          </a:effectRef>
          <a:fontRef idx="minor">
            <a:schemeClr val="lt1"/>
          </a:fontRef>
        </p:style>
        <p:txBody>
          <a:bodyPr wrap="square" lIns="97384" tIns="48692" rIns="97384" bIns="48692" rtlCol="0">
            <a:spAutoFit/>
          </a:bodyPr>
          <a:lstStyle/>
          <a:p>
            <a:pPr algn="ctr"/>
            <a:r>
              <a:rPr lang="en-US" sz="1000" b="1" dirty="0">
                <a:latin typeface="Arial" panose="020B0604020202020204" pitchFamily="34" charset="0"/>
                <a:cs typeface="Arial" panose="020B0604020202020204" pitchFamily="34" charset="0"/>
              </a:rPr>
              <a:t>Who will win out?</a:t>
            </a:r>
          </a:p>
        </p:txBody>
      </p:sp>
      <p:sp>
        <p:nvSpPr>
          <p:cNvPr id="264" name="TextBox 263"/>
          <p:cNvSpPr txBox="1"/>
          <p:nvPr/>
        </p:nvSpPr>
        <p:spPr>
          <a:xfrm>
            <a:off x="813812" y="6128546"/>
            <a:ext cx="2311082" cy="406112"/>
          </a:xfrm>
          <a:prstGeom prst="rect">
            <a:avLst/>
          </a:prstGeom>
          <a:ln/>
        </p:spPr>
        <p:style>
          <a:lnRef idx="2">
            <a:schemeClr val="accent4">
              <a:shade val="50000"/>
            </a:schemeClr>
          </a:lnRef>
          <a:fillRef idx="1">
            <a:schemeClr val="accent4"/>
          </a:fillRef>
          <a:effectRef idx="0">
            <a:schemeClr val="accent4"/>
          </a:effectRef>
          <a:fontRef idx="minor">
            <a:schemeClr val="lt1"/>
          </a:fontRef>
        </p:style>
        <p:txBody>
          <a:bodyPr wrap="square" lIns="97384" tIns="48692" rIns="97384" bIns="48692" rtlCol="0">
            <a:spAutoFit/>
          </a:bodyPr>
          <a:lstStyle/>
          <a:p>
            <a:pPr algn="ctr"/>
            <a:r>
              <a:rPr lang="en-US" sz="1000" b="1" dirty="0">
                <a:latin typeface="Arial" panose="020B0604020202020204" pitchFamily="34" charset="0"/>
                <a:cs typeface="Arial" panose="020B0604020202020204" pitchFamily="34" charset="0"/>
              </a:rPr>
              <a:t>What are the current market barriers?</a:t>
            </a:r>
          </a:p>
        </p:txBody>
      </p:sp>
      <p:sp>
        <p:nvSpPr>
          <p:cNvPr id="266" name="TextBox 265"/>
          <p:cNvSpPr txBox="1"/>
          <p:nvPr/>
        </p:nvSpPr>
        <p:spPr>
          <a:xfrm>
            <a:off x="566261" y="138443"/>
            <a:ext cx="8783955" cy="683110"/>
          </a:xfrm>
          <a:prstGeom prst="rect">
            <a:avLst/>
          </a:prstGeom>
          <a:noFill/>
        </p:spPr>
        <p:txBody>
          <a:bodyPr wrap="square" lIns="97384" tIns="48692" rIns="97384" bIns="48692" rtlCol="0">
            <a:spAutoFit/>
          </a:bodyPr>
          <a:lstStyle/>
          <a:p>
            <a:pPr algn="ctr"/>
            <a:r>
              <a:rPr lang="en-GB" b="1" dirty="0">
                <a:latin typeface="Arial" panose="020B0604020202020204" pitchFamily="34" charset="0"/>
                <a:cs typeface="Arial" panose="020B0604020202020204" pitchFamily="34" charset="0"/>
              </a:rPr>
              <a:t> </a:t>
            </a:r>
            <a:r>
              <a:rPr lang="en-US" b="1" dirty="0"/>
              <a:t> </a:t>
            </a:r>
            <a:r>
              <a:rPr lang="en-US" b="1" u="sng" dirty="0" smtClean="0"/>
              <a:t>7. Anaerobic Treatment of high-strength industrial wastewater </a:t>
            </a:r>
            <a:r>
              <a:rPr lang="mr-IN" b="1" u="sng" dirty="0" smtClean="0"/>
              <a:t>–</a:t>
            </a:r>
            <a:r>
              <a:rPr lang="en-US" b="1" u="sng" dirty="0" smtClean="0"/>
              <a:t> what’s on the horizon?  </a:t>
            </a:r>
            <a:endParaRPr lang="en-GB" b="1" u="sng" dirty="0"/>
          </a:p>
        </p:txBody>
      </p:sp>
      <p:sp>
        <p:nvSpPr>
          <p:cNvPr id="3" name="Right Arrow Callout 2"/>
          <p:cNvSpPr/>
          <p:nvPr/>
        </p:nvSpPr>
        <p:spPr>
          <a:xfrm>
            <a:off x="6836569" y="3884896"/>
            <a:ext cx="2796495" cy="1926014"/>
          </a:xfrm>
          <a:prstGeom prst="rightArrowCallout">
            <a:avLst/>
          </a:prstGeom>
          <a:solidFill>
            <a:schemeClr val="accent2"/>
          </a:solidFill>
          <a:ln>
            <a:noFill/>
          </a:ln>
        </p:spPr>
        <p:style>
          <a:lnRef idx="2">
            <a:schemeClr val="accent2">
              <a:shade val="50000"/>
            </a:schemeClr>
          </a:lnRef>
          <a:fillRef idx="1">
            <a:schemeClr val="accent2"/>
          </a:fillRef>
          <a:effectRef idx="0">
            <a:schemeClr val="accent2"/>
          </a:effectRef>
          <a:fontRef idx="minor">
            <a:schemeClr val="lt1"/>
          </a:fontRef>
        </p:style>
        <p:txBody>
          <a:bodyPr lIns="97384" tIns="48692" rIns="97384" bIns="48692" rtlCol="0" anchor="ctr"/>
          <a:lstStyle/>
          <a:p>
            <a:pPr marL="182594" indent="-182594">
              <a:buFont typeface="Wingdings" charset="2"/>
              <a:buChar char="v"/>
            </a:pPr>
            <a:r>
              <a:rPr lang="en-US" sz="1000" dirty="0">
                <a:latin typeface="Arial" panose="020B0604020202020204" pitchFamily="34" charset="0"/>
                <a:cs typeface="Arial" panose="020B0604020202020204" pitchFamily="34" charset="0"/>
              </a:rPr>
              <a:t>Due to the  relative complexity in operating anaerobic processes, it is likely that there will be some difficulty in getting new technology off the ground due to the need to prove the technology with high confidence. </a:t>
            </a:r>
            <a:endParaRPr lang="en-GB" sz="1000" dirty="0">
              <a:latin typeface="Arial" panose="020B0604020202020204" pitchFamily="34" charset="0"/>
              <a:cs typeface="Arial" panose="020B0604020202020204" pitchFamily="34" charset="0"/>
            </a:endParaRPr>
          </a:p>
        </p:txBody>
      </p:sp>
      <p:sp>
        <p:nvSpPr>
          <p:cNvPr id="14" name="TextBox 13"/>
          <p:cNvSpPr txBox="1"/>
          <p:nvPr/>
        </p:nvSpPr>
        <p:spPr>
          <a:xfrm>
            <a:off x="8636635" y="4610238"/>
            <a:ext cx="996429" cy="498445"/>
          </a:xfrm>
          <a:prstGeom prst="rect">
            <a:avLst/>
          </a:prstGeom>
          <a:noFill/>
        </p:spPr>
        <p:txBody>
          <a:bodyPr wrap="square" lIns="97384" tIns="48692" rIns="97384" bIns="48692" rtlCol="0">
            <a:spAutoFit/>
          </a:bodyPr>
          <a:lstStyle/>
          <a:p>
            <a:r>
              <a:rPr lang="en-US" sz="1300" b="1" dirty="0"/>
              <a:t>Market outlook</a:t>
            </a:r>
          </a:p>
        </p:txBody>
      </p:sp>
      <p:sp>
        <p:nvSpPr>
          <p:cNvPr id="5" name="Rectangle 4"/>
          <p:cNvSpPr/>
          <p:nvPr/>
        </p:nvSpPr>
        <p:spPr>
          <a:xfrm>
            <a:off x="5855970" y="5810910"/>
            <a:ext cx="4088129" cy="1113998"/>
          </a:xfrm>
          <a:prstGeom prst="rect">
            <a:avLst/>
          </a:prstGeom>
        </p:spPr>
        <p:txBody>
          <a:bodyPr wrap="square" lIns="97384" tIns="48692" rIns="97384" bIns="48692">
            <a:spAutoFit/>
          </a:bodyPr>
          <a:lstStyle/>
          <a:p>
            <a:r>
              <a:rPr lang="en-US" sz="1100" dirty="0">
                <a:solidFill>
                  <a:schemeClr val="bg1"/>
                </a:solidFill>
                <a:latin typeface="Arial"/>
                <a:cs typeface="Arial"/>
              </a:rPr>
              <a:t>There are four technologies targeting the “pain points” of conventional </a:t>
            </a:r>
            <a:r>
              <a:rPr lang="en-US" sz="1100" dirty="0" err="1">
                <a:solidFill>
                  <a:schemeClr val="bg1"/>
                </a:solidFill>
                <a:latin typeface="Arial"/>
                <a:cs typeface="Arial"/>
              </a:rPr>
              <a:t>AnT</a:t>
            </a:r>
            <a:r>
              <a:rPr lang="en-US" sz="1100" dirty="0">
                <a:solidFill>
                  <a:schemeClr val="bg1"/>
                </a:solidFill>
                <a:latin typeface="Arial"/>
                <a:cs typeface="Arial"/>
              </a:rPr>
              <a:t>:</a:t>
            </a:r>
            <a:endParaRPr lang="en-GB" sz="1100" dirty="0">
              <a:solidFill>
                <a:schemeClr val="bg1"/>
              </a:solidFill>
              <a:latin typeface="Arial"/>
              <a:cs typeface="Arial"/>
            </a:endParaRPr>
          </a:p>
          <a:p>
            <a:pPr marL="182594" indent="-182594">
              <a:buFont typeface="Arial"/>
              <a:buChar char="•"/>
            </a:pPr>
            <a:r>
              <a:rPr lang="en-US" sz="1100" dirty="0">
                <a:solidFill>
                  <a:schemeClr val="bg1"/>
                </a:solidFill>
                <a:latin typeface="Arial"/>
                <a:cs typeface="Arial"/>
              </a:rPr>
              <a:t>Bioelectrochemical systems</a:t>
            </a:r>
            <a:endParaRPr lang="en-GB" sz="1100" dirty="0">
              <a:solidFill>
                <a:schemeClr val="bg1"/>
              </a:solidFill>
              <a:latin typeface="Arial"/>
              <a:cs typeface="Arial"/>
            </a:endParaRPr>
          </a:p>
          <a:p>
            <a:pPr marL="182594" indent="-182594">
              <a:buFont typeface="Arial"/>
              <a:buChar char="•"/>
            </a:pPr>
            <a:r>
              <a:rPr lang="en-US" sz="1100" dirty="0">
                <a:solidFill>
                  <a:schemeClr val="bg1"/>
                </a:solidFill>
                <a:latin typeface="Arial"/>
                <a:cs typeface="Arial"/>
              </a:rPr>
              <a:t>New types of attached growth reactors</a:t>
            </a:r>
            <a:endParaRPr lang="en-GB" sz="1100" dirty="0">
              <a:solidFill>
                <a:schemeClr val="bg1"/>
              </a:solidFill>
              <a:latin typeface="Arial"/>
              <a:cs typeface="Arial"/>
            </a:endParaRPr>
          </a:p>
          <a:p>
            <a:pPr marL="182594" indent="-182594">
              <a:buFont typeface="Arial"/>
              <a:buChar char="•"/>
            </a:pPr>
            <a:r>
              <a:rPr lang="en-US" sz="1100" dirty="0">
                <a:solidFill>
                  <a:schemeClr val="bg1"/>
                </a:solidFill>
                <a:latin typeface="Arial"/>
                <a:cs typeface="Arial"/>
              </a:rPr>
              <a:t>Incremental breakthroughs addressing upflow reactors</a:t>
            </a:r>
            <a:endParaRPr lang="en-GB" sz="1100" dirty="0">
              <a:solidFill>
                <a:schemeClr val="bg1"/>
              </a:solidFill>
              <a:latin typeface="Arial"/>
              <a:cs typeface="Arial"/>
            </a:endParaRPr>
          </a:p>
          <a:p>
            <a:pPr marL="182594" indent="-182594">
              <a:buFont typeface="Arial"/>
              <a:buChar char="•"/>
            </a:pPr>
            <a:r>
              <a:rPr lang="en-US" sz="1100" dirty="0">
                <a:solidFill>
                  <a:schemeClr val="bg1"/>
                </a:solidFill>
                <a:latin typeface="Arial"/>
                <a:cs typeface="Arial"/>
              </a:rPr>
              <a:t>Mixed reactors with micro or ultrafiltration membranes</a:t>
            </a:r>
            <a:r>
              <a:rPr lang="en-GB" sz="1100" dirty="0">
                <a:solidFill>
                  <a:schemeClr val="bg1"/>
                </a:solidFill>
                <a:latin typeface="Arial"/>
                <a:cs typeface="Arial"/>
              </a:rPr>
              <a:t> </a:t>
            </a:r>
            <a:endParaRPr lang="en-US" sz="1100" dirty="0">
              <a:solidFill>
                <a:schemeClr val="bg1"/>
              </a:solidFill>
              <a:latin typeface="Arial"/>
              <a:cs typeface="Arial"/>
            </a:endParaRPr>
          </a:p>
        </p:txBody>
      </p:sp>
      <p:pic>
        <p:nvPicPr>
          <p:cNvPr id="15" name="Picture 14"/>
          <p:cNvPicPr/>
          <p:nvPr/>
        </p:nvPicPr>
        <p:blipFill>
          <a:blip r:embed="rId7">
            <a:extLst>
              <a:ext uri="{28A0092B-C50C-407E-A947-70E740481C1C}">
                <a14:useLocalDpi xmlns:a14="http://schemas.microsoft.com/office/drawing/2010/main" val="0"/>
              </a:ext>
            </a:extLst>
          </a:blip>
          <a:stretch>
            <a:fillRect/>
          </a:stretch>
        </p:blipFill>
        <p:spPr>
          <a:xfrm>
            <a:off x="5938838" y="635958"/>
            <a:ext cx="3983081" cy="3062691"/>
          </a:xfrm>
          <a:prstGeom prst="rect">
            <a:avLst/>
          </a:prstGeom>
        </p:spPr>
      </p:pic>
    </p:spTree>
    <p:extLst>
      <p:ext uri="{BB962C8B-B14F-4D97-AF65-F5344CB8AC3E}">
        <p14:creationId xmlns:p14="http://schemas.microsoft.com/office/powerpoint/2010/main" val="3385276175"/>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Hexagon 4"/>
          <p:cNvSpPr/>
          <p:nvPr/>
        </p:nvSpPr>
        <p:spPr>
          <a:xfrm>
            <a:off x="1277741" y="2456090"/>
            <a:ext cx="3065938" cy="162072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353" anchor="ctr" anchorCtr="0">
            <a:noAutofit/>
          </a:bodyPr>
          <a:lstStyle/>
          <a:p>
            <a:pPr algn="ctr" defTabSz="1704213">
              <a:lnSpc>
                <a:spcPct val="90000"/>
              </a:lnSpc>
              <a:spcBef>
                <a:spcPct val="0"/>
              </a:spcBef>
              <a:spcAft>
                <a:spcPct val="35000"/>
              </a:spcAft>
            </a:pPr>
            <a:endParaRPr lang="es-MX" sz="3800"/>
          </a:p>
        </p:txBody>
      </p:sp>
      <p:graphicFrame>
        <p:nvGraphicFramePr>
          <p:cNvPr id="259" name="Diagram 258"/>
          <p:cNvGraphicFramePr/>
          <p:nvPr>
            <p:extLst>
              <p:ext uri="{D42A27DB-BD31-4B8C-83A1-F6EECF244321}">
                <p14:modId xmlns:p14="http://schemas.microsoft.com/office/powerpoint/2010/main" val="3460932004"/>
              </p:ext>
            </p:extLst>
          </p:nvPr>
        </p:nvGraphicFramePr>
        <p:xfrm>
          <a:off x="-583840" y="635957"/>
          <a:ext cx="7522528" cy="60081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62" name="TextBox 261"/>
          <p:cNvSpPr txBox="1"/>
          <p:nvPr/>
        </p:nvSpPr>
        <p:spPr>
          <a:xfrm>
            <a:off x="979547" y="911787"/>
            <a:ext cx="1874779" cy="267612"/>
          </a:xfrm>
          <a:prstGeom prst="rect">
            <a:avLst/>
          </a:prstGeom>
          <a:ln/>
        </p:spPr>
        <p:style>
          <a:lnRef idx="2">
            <a:schemeClr val="accent4">
              <a:shade val="50000"/>
            </a:schemeClr>
          </a:lnRef>
          <a:fillRef idx="1">
            <a:schemeClr val="accent4"/>
          </a:fillRef>
          <a:effectRef idx="0">
            <a:schemeClr val="accent4"/>
          </a:effectRef>
          <a:fontRef idx="minor">
            <a:schemeClr val="lt1"/>
          </a:fontRef>
        </p:style>
        <p:txBody>
          <a:bodyPr wrap="square" lIns="97384" tIns="48692" rIns="97384" bIns="48692" rtlCol="0">
            <a:spAutoFit/>
          </a:bodyPr>
          <a:lstStyle/>
          <a:p>
            <a:pPr algn="ctr"/>
            <a:r>
              <a:rPr lang="en-US" sz="1100" dirty="0"/>
              <a:t>What is driving this market</a:t>
            </a:r>
            <a:r>
              <a:rPr lang="en-US" sz="1000" dirty="0"/>
              <a:t>?</a:t>
            </a:r>
          </a:p>
        </p:txBody>
      </p:sp>
      <p:sp>
        <p:nvSpPr>
          <p:cNvPr id="263" name="TextBox 262"/>
          <p:cNvSpPr txBox="1"/>
          <p:nvPr/>
        </p:nvSpPr>
        <p:spPr>
          <a:xfrm>
            <a:off x="3811905" y="911787"/>
            <a:ext cx="1602105" cy="267612"/>
          </a:xfrm>
          <a:prstGeom prst="rect">
            <a:avLst/>
          </a:prstGeom>
          <a:ln/>
        </p:spPr>
        <p:style>
          <a:lnRef idx="2">
            <a:schemeClr val="accent4">
              <a:shade val="50000"/>
            </a:schemeClr>
          </a:lnRef>
          <a:fillRef idx="1">
            <a:schemeClr val="accent4"/>
          </a:fillRef>
          <a:effectRef idx="0">
            <a:schemeClr val="accent4"/>
          </a:effectRef>
          <a:fontRef idx="minor">
            <a:schemeClr val="lt1"/>
          </a:fontRef>
        </p:style>
        <p:txBody>
          <a:bodyPr wrap="square" lIns="97384" tIns="48692" rIns="97384" bIns="48692" rtlCol="0">
            <a:spAutoFit/>
          </a:bodyPr>
          <a:lstStyle/>
          <a:p>
            <a:pPr algn="ctr"/>
            <a:r>
              <a:rPr lang="en-US" sz="1100" dirty="0">
                <a:solidFill>
                  <a:srgbClr val="FFFFFF"/>
                </a:solidFill>
              </a:rPr>
              <a:t>Other assisting factors</a:t>
            </a:r>
          </a:p>
        </p:txBody>
      </p:sp>
      <p:sp>
        <p:nvSpPr>
          <p:cNvPr id="265" name="TextBox 264"/>
          <p:cNvSpPr txBox="1"/>
          <p:nvPr/>
        </p:nvSpPr>
        <p:spPr>
          <a:xfrm>
            <a:off x="3885565" y="6112616"/>
            <a:ext cx="1325880" cy="267612"/>
          </a:xfrm>
          <a:prstGeom prst="rect">
            <a:avLst/>
          </a:prstGeom>
          <a:ln/>
        </p:spPr>
        <p:style>
          <a:lnRef idx="2">
            <a:schemeClr val="accent4">
              <a:shade val="50000"/>
            </a:schemeClr>
          </a:lnRef>
          <a:fillRef idx="1">
            <a:schemeClr val="accent4"/>
          </a:fillRef>
          <a:effectRef idx="0">
            <a:schemeClr val="accent4"/>
          </a:effectRef>
          <a:fontRef idx="minor">
            <a:schemeClr val="lt1"/>
          </a:fontRef>
        </p:style>
        <p:txBody>
          <a:bodyPr wrap="square" lIns="97384" tIns="48692" rIns="97384" bIns="48692" rtlCol="0">
            <a:spAutoFit/>
          </a:bodyPr>
          <a:lstStyle/>
          <a:p>
            <a:pPr algn="ctr"/>
            <a:r>
              <a:rPr lang="en-US" sz="1100" dirty="0"/>
              <a:t>Who will win out?</a:t>
            </a:r>
          </a:p>
        </p:txBody>
      </p:sp>
      <p:sp>
        <p:nvSpPr>
          <p:cNvPr id="264" name="TextBox 263"/>
          <p:cNvSpPr txBox="1"/>
          <p:nvPr/>
        </p:nvSpPr>
        <p:spPr>
          <a:xfrm>
            <a:off x="764221" y="6112616"/>
            <a:ext cx="2182179" cy="436889"/>
          </a:xfrm>
          <a:prstGeom prst="rect">
            <a:avLst/>
          </a:prstGeom>
          <a:ln/>
        </p:spPr>
        <p:style>
          <a:lnRef idx="2">
            <a:schemeClr val="accent4">
              <a:shade val="50000"/>
            </a:schemeClr>
          </a:lnRef>
          <a:fillRef idx="1">
            <a:schemeClr val="accent4"/>
          </a:fillRef>
          <a:effectRef idx="0">
            <a:schemeClr val="accent4"/>
          </a:effectRef>
          <a:fontRef idx="minor">
            <a:schemeClr val="lt1"/>
          </a:fontRef>
        </p:style>
        <p:txBody>
          <a:bodyPr wrap="square" lIns="97384" tIns="48692" rIns="97384" bIns="48692" rtlCol="0">
            <a:spAutoFit/>
          </a:bodyPr>
          <a:lstStyle/>
          <a:p>
            <a:pPr algn="ctr"/>
            <a:r>
              <a:rPr lang="en-US" sz="1100" dirty="0"/>
              <a:t>What are current market barriers?</a:t>
            </a:r>
          </a:p>
        </p:txBody>
      </p:sp>
      <p:sp>
        <p:nvSpPr>
          <p:cNvPr id="266" name="TextBox 265"/>
          <p:cNvSpPr txBox="1"/>
          <p:nvPr/>
        </p:nvSpPr>
        <p:spPr>
          <a:xfrm>
            <a:off x="262414" y="138443"/>
            <a:ext cx="8537854" cy="390723"/>
          </a:xfrm>
          <a:prstGeom prst="rect">
            <a:avLst/>
          </a:prstGeom>
          <a:noFill/>
        </p:spPr>
        <p:txBody>
          <a:bodyPr wrap="square" lIns="97384" tIns="48692" rIns="97384" bIns="48692" rtlCol="0">
            <a:spAutoFit/>
          </a:bodyPr>
          <a:lstStyle/>
          <a:p>
            <a:pPr algn="ctr"/>
            <a:r>
              <a:rPr lang="en-GB" b="1" u="sng" dirty="0" smtClean="0">
                <a:solidFill>
                  <a:srgbClr val="000000"/>
                </a:solidFill>
              </a:rPr>
              <a:t>8. Next</a:t>
            </a:r>
            <a:r>
              <a:rPr lang="en-GB" b="1" u="sng" dirty="0">
                <a:solidFill>
                  <a:srgbClr val="000000"/>
                </a:solidFill>
              </a:rPr>
              <a:t>-Gen Membranes as an Enabler for the Water and Re-use Market</a:t>
            </a:r>
          </a:p>
        </p:txBody>
      </p:sp>
    </p:spTree>
    <p:extLst>
      <p:ext uri="{BB962C8B-B14F-4D97-AF65-F5344CB8AC3E}">
        <p14:creationId xmlns:p14="http://schemas.microsoft.com/office/powerpoint/2010/main" val="2887300945"/>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Hexagon 4"/>
          <p:cNvSpPr/>
          <p:nvPr/>
        </p:nvSpPr>
        <p:spPr>
          <a:xfrm>
            <a:off x="1277741" y="2456090"/>
            <a:ext cx="3065938" cy="162072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353" anchor="ctr" anchorCtr="0">
            <a:noAutofit/>
          </a:bodyPr>
          <a:lstStyle/>
          <a:p>
            <a:pPr algn="ctr" defTabSz="1704213">
              <a:lnSpc>
                <a:spcPct val="90000"/>
              </a:lnSpc>
              <a:spcBef>
                <a:spcPct val="0"/>
              </a:spcBef>
              <a:spcAft>
                <a:spcPct val="35000"/>
              </a:spcAft>
            </a:pPr>
            <a:endParaRPr lang="es-MX" sz="3800"/>
          </a:p>
        </p:txBody>
      </p:sp>
      <p:pic>
        <p:nvPicPr>
          <p:cNvPr id="11" name="Picture 10">
            <a:extLst>
              <a:ext uri="{FF2B5EF4-FFF2-40B4-BE49-F238E27FC236}">
                <a16:creationId xmlns="" xmlns:a16="http://schemas.microsoft.com/office/drawing/2014/main" id="{893F5369-0AA4-495B-9DE7-2DACA3B258F8}"/>
              </a:ext>
            </a:extLst>
          </p:cNvPr>
          <p:cNvPicPr/>
          <p:nvPr/>
        </p:nvPicPr>
        <p:blipFill rotWithShape="1">
          <a:blip r:embed="rId2" cstate="print">
            <a:extLst>
              <a:ext uri="{28A0092B-C50C-407E-A947-70E740481C1C}">
                <a14:useLocalDpi xmlns:a14="http://schemas.microsoft.com/office/drawing/2010/main" val="0"/>
              </a:ext>
            </a:extLst>
          </a:blip>
          <a:srcRect l="1589" t="9449" r="2045"/>
          <a:stretch/>
        </p:blipFill>
        <p:spPr bwMode="auto">
          <a:xfrm>
            <a:off x="414338" y="920280"/>
            <a:ext cx="9225915" cy="5607132"/>
          </a:xfrm>
          <a:prstGeom prst="rect">
            <a:avLst/>
          </a:prstGeom>
          <a:noFill/>
          <a:ln>
            <a:noFill/>
          </a:ln>
          <a:extLst>
            <a:ext uri="{53640926-AAD7-44d8-BBD7-CCE9431645EC}">
              <a14:shadowObscured xmlns:a14="http://schemas.microsoft.com/office/drawing/2010/main"/>
            </a:ext>
          </a:extLst>
        </p:spPr>
      </p:pic>
      <p:sp>
        <p:nvSpPr>
          <p:cNvPr id="2" name="Rectangle 1">
            <a:extLst>
              <a:ext uri="{FF2B5EF4-FFF2-40B4-BE49-F238E27FC236}">
                <a16:creationId xmlns="" xmlns:a16="http://schemas.microsoft.com/office/drawing/2014/main" id="{2B20552F-1F61-4DE7-BC91-97C3D9002EB9}"/>
              </a:ext>
            </a:extLst>
          </p:cNvPr>
          <p:cNvSpPr/>
          <p:nvPr/>
        </p:nvSpPr>
        <p:spPr>
          <a:xfrm>
            <a:off x="607695" y="294736"/>
            <a:ext cx="9032558" cy="390723"/>
          </a:xfrm>
          <a:prstGeom prst="rect">
            <a:avLst/>
          </a:prstGeom>
        </p:spPr>
        <p:txBody>
          <a:bodyPr wrap="square" lIns="97384" tIns="48692" rIns="97384" bIns="48692">
            <a:spAutoFit/>
          </a:bodyPr>
          <a:lstStyle/>
          <a:p>
            <a:r>
              <a:rPr lang="en-GB" b="1" dirty="0">
                <a:latin typeface="Franklin Gothic Book" panose="020B0503020102020204" pitchFamily="34" charset="0"/>
                <a:ea typeface="Calibri" panose="020F0502020204030204" pitchFamily="34" charset="0"/>
                <a:cs typeface="Times New Roman" panose="02020603050405020304" pitchFamily="18" charset="0"/>
              </a:rPr>
              <a:t>Estimated Annual Installed Membrane Filtration Flow Capacity for New Projects, </a:t>
            </a:r>
            <a:r>
              <a:rPr lang="en-GB" b="1" dirty="0" err="1">
                <a:latin typeface="Franklin Gothic Book" panose="020B0503020102020204" pitchFamily="34" charset="0"/>
                <a:ea typeface="Calibri" panose="020F0502020204030204" pitchFamily="34" charset="0"/>
                <a:cs typeface="Times New Roman" panose="02020603050405020304" pitchFamily="18" charset="0"/>
              </a:rPr>
              <a:t>mld</a:t>
            </a:r>
            <a:endParaRPr lang="en-GB" b="1" dirty="0">
              <a:latin typeface="Franklin Gothic Book" panose="020B0503020102020204" pitchFamily="34" charset="0"/>
            </a:endParaRPr>
          </a:p>
        </p:txBody>
      </p:sp>
    </p:spTree>
    <p:extLst>
      <p:ext uri="{BB962C8B-B14F-4D97-AF65-F5344CB8AC3E}">
        <p14:creationId xmlns:p14="http://schemas.microsoft.com/office/powerpoint/2010/main" val="212582604"/>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Hexagon 4"/>
          <p:cNvSpPr/>
          <p:nvPr/>
        </p:nvSpPr>
        <p:spPr>
          <a:xfrm>
            <a:off x="1277741" y="2456090"/>
            <a:ext cx="3065938" cy="162072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353" anchor="ctr" anchorCtr="0">
            <a:noAutofit/>
          </a:bodyPr>
          <a:lstStyle/>
          <a:p>
            <a:pPr algn="ctr" defTabSz="1704213">
              <a:lnSpc>
                <a:spcPct val="90000"/>
              </a:lnSpc>
              <a:spcBef>
                <a:spcPct val="0"/>
              </a:spcBef>
              <a:spcAft>
                <a:spcPct val="35000"/>
              </a:spcAft>
            </a:pPr>
            <a:endParaRPr lang="es-MX" sz="3800"/>
          </a:p>
        </p:txBody>
      </p:sp>
      <p:sp>
        <p:nvSpPr>
          <p:cNvPr id="2" name="Rectangle 1">
            <a:extLst>
              <a:ext uri="{FF2B5EF4-FFF2-40B4-BE49-F238E27FC236}">
                <a16:creationId xmlns="" xmlns:a16="http://schemas.microsoft.com/office/drawing/2014/main" id="{2B20552F-1F61-4DE7-BC91-97C3D9002EB9}"/>
              </a:ext>
            </a:extLst>
          </p:cNvPr>
          <p:cNvSpPr/>
          <p:nvPr/>
        </p:nvSpPr>
        <p:spPr>
          <a:xfrm>
            <a:off x="863323" y="254274"/>
            <a:ext cx="7609879" cy="421500"/>
          </a:xfrm>
          <a:prstGeom prst="rect">
            <a:avLst/>
          </a:prstGeom>
        </p:spPr>
        <p:txBody>
          <a:bodyPr wrap="square" lIns="97384" tIns="48692" rIns="97384" bIns="48692">
            <a:spAutoFit/>
          </a:bodyPr>
          <a:lstStyle/>
          <a:p>
            <a:r>
              <a:rPr lang="en-GB" sz="2100" b="1" dirty="0"/>
              <a:t>Consolidation trends in the membrane filtration market</a:t>
            </a:r>
          </a:p>
        </p:txBody>
      </p:sp>
      <p:pic>
        <p:nvPicPr>
          <p:cNvPr id="5" name="Picture 4">
            <a:extLst>
              <a:ext uri="{FF2B5EF4-FFF2-40B4-BE49-F238E27FC236}">
                <a16:creationId xmlns="" xmlns:a16="http://schemas.microsoft.com/office/drawing/2014/main" id="{EDD36DC5-D9A6-4A1D-AE49-C85E9C55393D}"/>
              </a:ext>
            </a:extLst>
          </p:cNvPr>
          <p:cNvPicPr/>
          <p:nvPr/>
        </p:nvPicPr>
        <p:blipFill rotWithShape="1">
          <a:blip r:embed="rId2">
            <a:extLst>
              <a:ext uri="{28A0092B-C50C-407E-A947-70E740481C1C}">
                <a14:useLocalDpi xmlns:a14="http://schemas.microsoft.com/office/drawing/2010/main" val="0"/>
              </a:ext>
            </a:extLst>
          </a:blip>
          <a:srcRect t="1960"/>
          <a:stretch/>
        </p:blipFill>
        <p:spPr bwMode="auto">
          <a:xfrm>
            <a:off x="276225" y="1294966"/>
            <a:ext cx="9253538" cy="5015523"/>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420660566"/>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Hexagon 4"/>
          <p:cNvSpPr/>
          <p:nvPr/>
        </p:nvSpPr>
        <p:spPr>
          <a:xfrm>
            <a:off x="1277741" y="2456090"/>
            <a:ext cx="3065938" cy="162072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353" anchor="ctr" anchorCtr="0">
            <a:noAutofit/>
          </a:bodyPr>
          <a:lstStyle/>
          <a:p>
            <a:pPr algn="ctr" defTabSz="1704213">
              <a:lnSpc>
                <a:spcPct val="90000"/>
              </a:lnSpc>
              <a:spcBef>
                <a:spcPct val="0"/>
              </a:spcBef>
              <a:spcAft>
                <a:spcPct val="35000"/>
              </a:spcAft>
            </a:pPr>
            <a:endParaRPr lang="es-MX" sz="3800"/>
          </a:p>
        </p:txBody>
      </p:sp>
      <p:sp>
        <p:nvSpPr>
          <p:cNvPr id="2" name="Rectangle 1">
            <a:extLst>
              <a:ext uri="{FF2B5EF4-FFF2-40B4-BE49-F238E27FC236}">
                <a16:creationId xmlns="" xmlns:a16="http://schemas.microsoft.com/office/drawing/2014/main" id="{2B20552F-1F61-4DE7-BC91-97C3D9002EB9}"/>
              </a:ext>
            </a:extLst>
          </p:cNvPr>
          <p:cNvSpPr/>
          <p:nvPr/>
        </p:nvSpPr>
        <p:spPr>
          <a:xfrm>
            <a:off x="669965" y="5505"/>
            <a:ext cx="8776930" cy="421500"/>
          </a:xfrm>
          <a:prstGeom prst="rect">
            <a:avLst/>
          </a:prstGeom>
        </p:spPr>
        <p:txBody>
          <a:bodyPr wrap="square" lIns="97384" tIns="48692" rIns="97384" bIns="48692">
            <a:spAutoFit/>
          </a:bodyPr>
          <a:lstStyle/>
          <a:p>
            <a:r>
              <a:rPr lang="en-GB" sz="2100" b="1" dirty="0"/>
              <a:t>Status &amp; Outlook</a:t>
            </a:r>
          </a:p>
        </p:txBody>
      </p:sp>
      <p:sp>
        <p:nvSpPr>
          <p:cNvPr id="3" name="TextBox 2">
            <a:extLst>
              <a:ext uri="{FF2B5EF4-FFF2-40B4-BE49-F238E27FC236}">
                <a16:creationId xmlns="" xmlns:a16="http://schemas.microsoft.com/office/drawing/2014/main" id="{2E49B865-5118-4FF8-9DF4-F69F7012E9EE}"/>
              </a:ext>
            </a:extLst>
          </p:cNvPr>
          <p:cNvSpPr txBox="1"/>
          <p:nvPr/>
        </p:nvSpPr>
        <p:spPr>
          <a:xfrm>
            <a:off x="262414" y="506154"/>
            <a:ext cx="9730026" cy="4776538"/>
          </a:xfrm>
          <a:prstGeom prst="rect">
            <a:avLst/>
          </a:prstGeom>
          <a:noFill/>
        </p:spPr>
        <p:txBody>
          <a:bodyPr wrap="square" lIns="97384" tIns="48692" rIns="97384" bIns="48692" rtlCol="0">
            <a:spAutoFit/>
          </a:bodyPr>
          <a:lstStyle/>
          <a:p>
            <a:pPr marL="304324" indent="-304324">
              <a:buFont typeface="Arial" panose="020B0604020202020204" pitchFamily="34" charset="0"/>
              <a:buChar char="•"/>
            </a:pPr>
            <a:r>
              <a:rPr lang="en-GB" dirty="0"/>
              <a:t>Sustained and significant growth of the water membrane market, ca 10% pa</a:t>
            </a:r>
          </a:p>
          <a:p>
            <a:pPr marL="304324" indent="-304324">
              <a:buFont typeface="Arial" panose="020B0604020202020204" pitchFamily="34" charset="0"/>
              <a:buChar char="•"/>
            </a:pPr>
            <a:r>
              <a:rPr lang="en-GB" dirty="0"/>
              <a:t>Focus on relatively few polymeric materials, </a:t>
            </a:r>
            <a:r>
              <a:rPr lang="en-GB" dirty="0" err="1"/>
              <a:t>ie</a:t>
            </a:r>
            <a:r>
              <a:rPr lang="en-GB" dirty="0"/>
              <a:t> PVDF and PES (note Water Planet introducing novel material); fibre integrity and performance improving, but developments are largely evolution rather than revolution</a:t>
            </a:r>
          </a:p>
          <a:p>
            <a:pPr marL="304324" indent="-304324">
              <a:buFont typeface="Arial" panose="020B0604020202020204" pitchFamily="34" charset="0"/>
              <a:buChar char="•"/>
            </a:pPr>
            <a:r>
              <a:rPr lang="en-GB" dirty="0"/>
              <a:t>Ceramics beginning to make an impact, but share is currently limited since products have not been optimized for the water market</a:t>
            </a:r>
          </a:p>
          <a:p>
            <a:pPr marL="304324" indent="-304324">
              <a:buFont typeface="Arial" panose="020B0604020202020204" pitchFamily="34" charset="0"/>
              <a:buChar char="•"/>
            </a:pPr>
            <a:r>
              <a:rPr lang="en-GB" dirty="0"/>
              <a:t>Market becoming less consolidated, with 4 market leaders gradually relinquishing share to RO suppliers/BASF</a:t>
            </a:r>
          </a:p>
          <a:p>
            <a:pPr marL="304324" indent="-304324">
              <a:buFont typeface="Arial" panose="020B0604020202020204" pitchFamily="34" charset="0"/>
              <a:buChar char="•"/>
            </a:pPr>
            <a:r>
              <a:rPr lang="en-GB" dirty="0"/>
              <a:t>Chinese players with premium product quality, </a:t>
            </a:r>
            <a:r>
              <a:rPr lang="en-GB" dirty="0" err="1"/>
              <a:t>eg</a:t>
            </a:r>
            <a:r>
              <a:rPr lang="en-GB" dirty="0"/>
              <a:t> </a:t>
            </a:r>
            <a:r>
              <a:rPr lang="en-GB" dirty="0" err="1"/>
              <a:t>Memstar</a:t>
            </a:r>
            <a:r>
              <a:rPr lang="en-GB" dirty="0"/>
              <a:t>, </a:t>
            </a:r>
            <a:r>
              <a:rPr lang="en-GB" dirty="0" err="1"/>
              <a:t>Scinor</a:t>
            </a:r>
            <a:r>
              <a:rPr lang="en-GB" dirty="0"/>
              <a:t>, also expected to gradually make an increasing impact</a:t>
            </a:r>
          </a:p>
          <a:p>
            <a:pPr marL="304324" indent="-304324">
              <a:buFont typeface="Arial" panose="020B0604020202020204" pitchFamily="34" charset="0"/>
              <a:buChar char="•"/>
            </a:pPr>
            <a:r>
              <a:rPr lang="en-GB" dirty="0"/>
              <a:t>Drinking water has been the dominant application segment, but SWRO pre-treatment and wastewater reuse now showing strongest growth </a:t>
            </a:r>
          </a:p>
          <a:p>
            <a:pPr marL="304324" indent="-304324">
              <a:buFont typeface="Arial" panose="020B0604020202020204" pitchFamily="34" charset="0"/>
              <a:buChar char="•"/>
            </a:pPr>
            <a:r>
              <a:rPr lang="en-GB" dirty="0"/>
              <a:t>Route to Market likely to be strongly influenced by ‘Open Platform’ solutions based on</a:t>
            </a:r>
          </a:p>
          <a:p>
            <a:r>
              <a:rPr lang="en-GB" dirty="0"/>
              <a:t>	- ‘interchangeable’ or similar modules used in universal racks, or </a:t>
            </a:r>
          </a:p>
          <a:p>
            <a:r>
              <a:rPr lang="en-GB" dirty="0"/>
              <a:t>	- supplier specific integrated header solutions (eliminating rack manifolds)</a:t>
            </a:r>
          </a:p>
          <a:p>
            <a:pPr marL="304324" indent="-304324">
              <a:buFont typeface="Arial" panose="020B0604020202020204" pitchFamily="34" charset="0"/>
              <a:buChar char="•"/>
            </a:pPr>
            <a:r>
              <a:rPr lang="en-GB" dirty="0"/>
              <a:t>Strong trend to increasing module size to reduce system cost (led by newer players)</a:t>
            </a:r>
          </a:p>
        </p:txBody>
      </p:sp>
    </p:spTree>
    <p:extLst>
      <p:ext uri="{BB962C8B-B14F-4D97-AF65-F5344CB8AC3E}">
        <p14:creationId xmlns:p14="http://schemas.microsoft.com/office/powerpoint/2010/main" val="12292695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extLst>
              <p:ext uri="{D42A27DB-BD31-4B8C-83A1-F6EECF244321}">
                <p14:modId xmlns:p14="http://schemas.microsoft.com/office/powerpoint/2010/main" val="1011564856"/>
              </p:ext>
            </p:extLst>
          </p:nvPr>
        </p:nvGraphicFramePr>
        <p:xfrm>
          <a:off x="452006" y="208803"/>
          <a:ext cx="9040091" cy="62640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icture 7" descr="Logo 2 footer.png"/>
          <p:cNvPicPr>
            <a:picLocks noChangeAspect="1"/>
          </p:cNvPicPr>
          <p:nvPr/>
        </p:nvPicPr>
        <p:blipFill>
          <a:blip r:embed="rId7" cstate="print"/>
          <a:stretch>
            <a:fillRect/>
          </a:stretch>
        </p:blipFill>
        <p:spPr>
          <a:xfrm>
            <a:off x="7908421" y="231563"/>
            <a:ext cx="1734344" cy="492552"/>
          </a:xfrm>
          <a:prstGeom prst="rect">
            <a:avLst/>
          </a:prstGeom>
        </p:spPr>
      </p:pic>
      <p:sp>
        <p:nvSpPr>
          <p:cNvPr id="9" name="TextBox 8"/>
          <p:cNvSpPr txBox="1"/>
          <p:nvPr/>
        </p:nvSpPr>
        <p:spPr>
          <a:xfrm>
            <a:off x="753341" y="980993"/>
            <a:ext cx="1975584" cy="780743"/>
          </a:xfrm>
          <a:prstGeom prst="rect">
            <a:avLst/>
          </a:prstGeom>
          <a:noFill/>
        </p:spPr>
        <p:txBody>
          <a:bodyPr wrap="square" lIns="87392" tIns="43696" rIns="87392" bIns="43696" rtlCol="0">
            <a:spAutoFit/>
          </a:bodyPr>
          <a:lstStyle/>
          <a:p>
            <a:pPr algn="r"/>
            <a:r>
              <a:rPr lang="en-US" sz="1500" dirty="0">
                <a:solidFill>
                  <a:srgbClr val="00AEEF"/>
                </a:solidFill>
                <a:latin typeface="Open Sans Semibold" pitchFamily="34" charset="0"/>
                <a:ea typeface="Open Sans Semibold" pitchFamily="34" charset="0"/>
                <a:cs typeface="Open Sans Semibold" pitchFamily="34" charset="0"/>
              </a:rPr>
              <a:t>What are my top priorities/areas of focus?</a:t>
            </a:r>
          </a:p>
        </p:txBody>
      </p:sp>
      <p:sp>
        <p:nvSpPr>
          <p:cNvPr id="10" name="TextBox 9"/>
          <p:cNvSpPr txBox="1"/>
          <p:nvPr/>
        </p:nvSpPr>
        <p:spPr>
          <a:xfrm>
            <a:off x="5246017" y="3775158"/>
            <a:ext cx="4095411" cy="465272"/>
          </a:xfrm>
          <a:prstGeom prst="rect">
            <a:avLst/>
          </a:prstGeom>
          <a:solidFill>
            <a:schemeClr val="bg1"/>
          </a:solidFill>
          <a:ln>
            <a:noFill/>
          </a:ln>
        </p:spPr>
        <p:txBody>
          <a:bodyPr wrap="square" lIns="87392" tIns="43696" rIns="87392" bIns="43696" rtlCol="0">
            <a:spAutoFit/>
          </a:bodyPr>
          <a:lstStyle/>
          <a:p>
            <a:pPr algn="ctr">
              <a:lnSpc>
                <a:spcPct val="80000"/>
              </a:lnSpc>
            </a:pPr>
            <a:r>
              <a:rPr lang="en-US" sz="1500" dirty="0">
                <a:solidFill>
                  <a:srgbClr val="EDAB47"/>
                </a:solidFill>
                <a:latin typeface="Open Sans Semibold" pitchFamily="34" charset="0"/>
                <a:ea typeface="Open Sans Semibold" pitchFamily="34" charset="0"/>
                <a:cs typeface="Open Sans Semibold" pitchFamily="34" charset="0"/>
              </a:rPr>
              <a:t>What are my key </a:t>
            </a:r>
            <a:r>
              <a:rPr lang="en-GB" sz="1500" dirty="0">
                <a:solidFill>
                  <a:srgbClr val="EDAB47"/>
                </a:solidFill>
                <a:latin typeface="Open Sans Semibold" pitchFamily="34" charset="0"/>
                <a:ea typeface="Open Sans Semibold" pitchFamily="34" charset="0"/>
                <a:cs typeface="Open Sans Semibold" pitchFamily="34" charset="0"/>
              </a:rPr>
              <a:t>innovation needs to support the environment</a:t>
            </a:r>
            <a:r>
              <a:rPr lang="en-US" sz="1500" dirty="0">
                <a:solidFill>
                  <a:srgbClr val="EDAB47"/>
                </a:solidFill>
                <a:latin typeface="Open Sans Semibold" pitchFamily="34" charset="0"/>
                <a:ea typeface="Open Sans Semibold" pitchFamily="34" charset="0"/>
                <a:cs typeface="Open Sans Semibold" pitchFamily="34" charset="0"/>
              </a:rPr>
              <a:t>?</a:t>
            </a:r>
          </a:p>
        </p:txBody>
      </p:sp>
      <p:sp>
        <p:nvSpPr>
          <p:cNvPr id="12" name="TextBox 11"/>
          <p:cNvSpPr txBox="1"/>
          <p:nvPr/>
        </p:nvSpPr>
        <p:spPr>
          <a:xfrm>
            <a:off x="226004" y="231563"/>
            <a:ext cx="2754120" cy="734576"/>
          </a:xfrm>
          <a:prstGeom prst="rect">
            <a:avLst/>
          </a:prstGeom>
          <a:noFill/>
        </p:spPr>
        <p:txBody>
          <a:bodyPr wrap="none" lIns="87392" tIns="43696" rIns="87392" bIns="43696" rtlCol="0">
            <a:spAutoFit/>
          </a:bodyPr>
          <a:lstStyle/>
          <a:p>
            <a:r>
              <a:rPr lang="en-US" sz="2100" dirty="0">
                <a:solidFill>
                  <a:srgbClr val="00549F"/>
                </a:solidFill>
                <a:latin typeface="Open Sans Extrabold" pitchFamily="34" charset="0"/>
                <a:ea typeface="Open Sans Extrabold" pitchFamily="34" charset="0"/>
                <a:cs typeface="Open Sans Extrabold" pitchFamily="34" charset="0"/>
              </a:rPr>
              <a:t>9. US REGULATORY</a:t>
            </a:r>
          </a:p>
          <a:p>
            <a:r>
              <a:rPr lang="en-US" sz="2100" dirty="0">
                <a:solidFill>
                  <a:srgbClr val="00549F"/>
                </a:solidFill>
                <a:latin typeface="Open Sans Extrabold" pitchFamily="34" charset="0"/>
                <a:ea typeface="Open Sans Semibold" pitchFamily="34" charset="0"/>
                <a:cs typeface="Open Sans Semibold" pitchFamily="34" charset="0"/>
              </a:rPr>
              <a:t>PERSPECTIVES</a:t>
            </a:r>
            <a:endParaRPr lang="en-US" sz="2100" dirty="0">
              <a:solidFill>
                <a:srgbClr val="00549F"/>
              </a:solidFill>
              <a:latin typeface="Open Sans Semibold" pitchFamily="34" charset="0"/>
              <a:ea typeface="Open Sans Semibold" pitchFamily="34" charset="0"/>
              <a:cs typeface="Open Sans Semibold" pitchFamily="34" charset="0"/>
            </a:endParaRPr>
          </a:p>
        </p:txBody>
      </p:sp>
      <p:sp>
        <p:nvSpPr>
          <p:cNvPr id="16" name="Rectangle 15"/>
          <p:cNvSpPr/>
          <p:nvPr/>
        </p:nvSpPr>
        <p:spPr>
          <a:xfrm>
            <a:off x="150668" y="6542492"/>
            <a:ext cx="4972050" cy="319078"/>
          </a:xfrm>
          <a:prstGeom prst="rect">
            <a:avLst/>
          </a:prstGeom>
        </p:spPr>
        <p:txBody>
          <a:bodyPr lIns="87392" tIns="43696" rIns="87392" bIns="43696">
            <a:spAutoFit/>
          </a:bodyPr>
          <a:lstStyle/>
          <a:p>
            <a:pPr algn="ctr"/>
            <a:r>
              <a:rPr lang="en-US" sz="1500" dirty="0">
                <a:solidFill>
                  <a:schemeClr val="bg1"/>
                </a:solidFill>
                <a:latin typeface="Open Sans Semibold" pitchFamily="34" charset="0"/>
                <a:ea typeface="Open Sans Semibold" pitchFamily="34" charset="0"/>
                <a:cs typeface="Open Sans Semibold" pitchFamily="34" charset="0"/>
              </a:rPr>
              <a:t>How am I engaging with solution providers ?</a:t>
            </a:r>
          </a:p>
        </p:txBody>
      </p:sp>
    </p:spTree>
    <p:extLst>
      <p:ext uri="{BB962C8B-B14F-4D97-AF65-F5344CB8AC3E}">
        <p14:creationId xmlns:p14="http://schemas.microsoft.com/office/powerpoint/2010/main" val="4002314892"/>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1203941424"/>
              </p:ext>
            </p:extLst>
          </p:nvPr>
        </p:nvGraphicFramePr>
        <p:xfrm>
          <a:off x="3358089" y="810708"/>
          <a:ext cx="3228337" cy="31313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ounded Rectangle 3"/>
          <p:cNvSpPr/>
          <p:nvPr/>
        </p:nvSpPr>
        <p:spPr>
          <a:xfrm>
            <a:off x="149476" y="618995"/>
            <a:ext cx="3802990" cy="925631"/>
          </a:xfrm>
          <a:prstGeom prst="roundRect">
            <a:avLst/>
          </a:prstGeom>
          <a:solidFill>
            <a:schemeClr val="accent1">
              <a:lumMod val="20000"/>
              <a:lumOff val="80000"/>
            </a:schemeClr>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97384" tIns="48692" rIns="97384" bIns="48692" rtlCol="0" anchor="ctr"/>
          <a:lstStyle/>
          <a:p>
            <a:pPr marL="243459" indent="-243459">
              <a:buAutoNum type="arabicParenR"/>
            </a:pPr>
            <a:endParaRPr lang="en-US" sz="1000" b="1" dirty="0">
              <a:solidFill>
                <a:srgbClr val="000000"/>
              </a:solidFill>
            </a:endParaRPr>
          </a:p>
          <a:p>
            <a:pPr marL="243459" indent="-243459">
              <a:buAutoNum type="arabicParenR"/>
            </a:pPr>
            <a:endParaRPr lang="en-US" sz="1000" b="1" dirty="0">
              <a:solidFill>
                <a:srgbClr val="000000"/>
              </a:solidFill>
            </a:endParaRPr>
          </a:p>
          <a:p>
            <a:pPr marL="243459" indent="-243459">
              <a:buAutoNum type="arabicParenR"/>
            </a:pPr>
            <a:endParaRPr lang="en-US" sz="1000" b="1" dirty="0">
              <a:solidFill>
                <a:srgbClr val="000000"/>
              </a:solidFill>
            </a:endParaRPr>
          </a:p>
          <a:p>
            <a:pPr marL="243459" indent="-243459">
              <a:buAutoNum type="arabicParenR"/>
            </a:pPr>
            <a:endParaRPr lang="en-US" sz="1000" b="1" dirty="0">
              <a:solidFill>
                <a:srgbClr val="000000"/>
              </a:solidFill>
            </a:endParaRPr>
          </a:p>
          <a:p>
            <a:pPr marL="243459" indent="-243459">
              <a:buAutoNum type="arabicParenR"/>
            </a:pPr>
            <a:endParaRPr lang="en-US" sz="1000" b="1" dirty="0" smtClean="0">
              <a:solidFill>
                <a:srgbClr val="000000"/>
              </a:solidFill>
            </a:endParaRPr>
          </a:p>
          <a:p>
            <a:pPr algn="just"/>
            <a:endParaRPr lang="en-US" sz="1000" b="1" dirty="0">
              <a:solidFill>
                <a:srgbClr val="000000"/>
              </a:solidFill>
            </a:endParaRPr>
          </a:p>
          <a:p>
            <a:pPr marL="243459" indent="-243459" algn="just">
              <a:buAutoNum type="arabicParenR"/>
            </a:pPr>
            <a:endParaRPr lang="en-US" sz="1000" b="1" dirty="0">
              <a:solidFill>
                <a:srgbClr val="000000"/>
              </a:solidFill>
            </a:endParaRPr>
          </a:p>
          <a:p>
            <a:pPr marL="243459" indent="-243459" algn="just">
              <a:buAutoNum type="arabicParenR"/>
            </a:pPr>
            <a:endParaRPr lang="en-US" sz="1000" b="1" dirty="0">
              <a:solidFill>
                <a:srgbClr val="000000"/>
              </a:solidFill>
            </a:endParaRPr>
          </a:p>
          <a:p>
            <a:pPr algn="just"/>
            <a:r>
              <a:rPr lang="en-US" sz="1000" b="1" dirty="0">
                <a:solidFill>
                  <a:srgbClr val="000000"/>
                </a:solidFill>
                <a:latin typeface="Arial"/>
                <a:cs typeface="Arial"/>
              </a:rPr>
              <a:t>1) Shifts in the Value Chain</a:t>
            </a:r>
          </a:p>
          <a:p>
            <a:pPr algn="just"/>
            <a:r>
              <a:rPr lang="en-US" sz="1000" dirty="0">
                <a:solidFill>
                  <a:srgbClr val="000000"/>
                </a:solidFill>
                <a:latin typeface="Arial"/>
                <a:cs typeface="Arial"/>
              </a:rPr>
              <a:t>A fundamental shift in the value chain towards solutions providers, or companies which seek to offer a comprehensive range of goods and services under one roof and can also become service providers through IoT-enabled remote operation and water-as-a-service business models.</a:t>
            </a:r>
          </a:p>
          <a:p>
            <a:endParaRPr lang="en-US" sz="1100" dirty="0">
              <a:solidFill>
                <a:srgbClr val="000000"/>
              </a:solidFill>
            </a:endParaRPr>
          </a:p>
          <a:p>
            <a:endParaRPr lang="en-US" sz="1100" dirty="0">
              <a:solidFill>
                <a:srgbClr val="000000"/>
              </a:solidFill>
            </a:endParaRPr>
          </a:p>
          <a:p>
            <a:endParaRPr lang="en-US" sz="1100" dirty="0">
              <a:solidFill>
                <a:srgbClr val="000000"/>
              </a:solidFill>
            </a:endParaRPr>
          </a:p>
          <a:p>
            <a:endParaRPr lang="en-US" sz="1100" dirty="0">
              <a:solidFill>
                <a:srgbClr val="000000"/>
              </a:solidFill>
            </a:endParaRPr>
          </a:p>
          <a:p>
            <a:endParaRPr lang="en-US" sz="1100" dirty="0">
              <a:solidFill>
                <a:srgbClr val="000000"/>
              </a:solidFill>
            </a:endParaRPr>
          </a:p>
          <a:p>
            <a:endParaRPr lang="en-US" sz="1100" dirty="0">
              <a:solidFill>
                <a:srgbClr val="000000"/>
              </a:solidFill>
            </a:endParaRPr>
          </a:p>
          <a:p>
            <a:endParaRPr lang="en-US" sz="1100" dirty="0">
              <a:solidFill>
                <a:srgbClr val="000000"/>
              </a:solidFill>
            </a:endParaRPr>
          </a:p>
        </p:txBody>
      </p:sp>
      <p:sp>
        <p:nvSpPr>
          <p:cNvPr id="10" name="Rounded Rectangle 9"/>
          <p:cNvSpPr/>
          <p:nvPr/>
        </p:nvSpPr>
        <p:spPr>
          <a:xfrm>
            <a:off x="5966460" y="618996"/>
            <a:ext cx="3828580" cy="925629"/>
          </a:xfrm>
          <a:prstGeom prst="roundRect">
            <a:avLst/>
          </a:prstGeom>
          <a:solidFill>
            <a:schemeClr val="accent1">
              <a:lumMod val="20000"/>
              <a:lumOff val="80000"/>
            </a:schemeClr>
          </a:solidFill>
          <a:ln>
            <a:solidFill>
              <a:schemeClr val="accent2">
                <a:lumMod val="50000"/>
              </a:schemeClr>
            </a:solidFill>
          </a:ln>
          <a:effectLst/>
        </p:spPr>
        <p:style>
          <a:lnRef idx="1">
            <a:schemeClr val="accent1"/>
          </a:lnRef>
          <a:fillRef idx="3">
            <a:schemeClr val="accent1"/>
          </a:fillRef>
          <a:effectRef idx="2">
            <a:schemeClr val="accent1"/>
          </a:effectRef>
          <a:fontRef idx="minor">
            <a:schemeClr val="lt1"/>
          </a:fontRef>
        </p:style>
        <p:txBody>
          <a:bodyPr lIns="97384" tIns="48692" rIns="97384" bIns="48692" rtlCol="0" anchor="ctr"/>
          <a:lstStyle/>
          <a:p>
            <a:r>
              <a:rPr lang="en-US" sz="1000" b="1" dirty="0">
                <a:solidFill>
                  <a:srgbClr val="000000"/>
                </a:solidFill>
                <a:latin typeface="Arial"/>
                <a:cs typeface="Arial"/>
              </a:rPr>
              <a:t>3) Water</a:t>
            </a:r>
            <a:r>
              <a:rPr lang="en-CA" sz="1000" b="1" dirty="0">
                <a:solidFill>
                  <a:srgbClr val="000000"/>
                </a:solidFill>
                <a:latin typeface="Arial"/>
                <a:cs typeface="Arial"/>
              </a:rPr>
              <a:t>-</a:t>
            </a:r>
            <a:r>
              <a:rPr lang="en-US" sz="1000" b="1" dirty="0">
                <a:solidFill>
                  <a:srgbClr val="000000"/>
                </a:solidFill>
                <a:latin typeface="Arial"/>
                <a:cs typeface="Arial"/>
              </a:rPr>
              <a:t>as</a:t>
            </a:r>
            <a:r>
              <a:rPr lang="en-CA" sz="1000" b="1" dirty="0">
                <a:solidFill>
                  <a:srgbClr val="000000"/>
                </a:solidFill>
                <a:latin typeface="Arial"/>
                <a:cs typeface="Arial"/>
              </a:rPr>
              <a:t>-</a:t>
            </a:r>
            <a:r>
              <a:rPr lang="en-US" sz="1000" b="1" dirty="0">
                <a:solidFill>
                  <a:srgbClr val="000000"/>
                </a:solidFill>
                <a:latin typeface="Arial"/>
                <a:cs typeface="Arial"/>
              </a:rPr>
              <a:t>a-Service (</a:t>
            </a:r>
            <a:r>
              <a:rPr lang="en-US" sz="1000" b="1" dirty="0" err="1">
                <a:solidFill>
                  <a:srgbClr val="000000"/>
                </a:solidFill>
                <a:latin typeface="Arial"/>
                <a:cs typeface="Arial"/>
              </a:rPr>
              <a:t>WaaS</a:t>
            </a:r>
            <a:r>
              <a:rPr lang="en-US" sz="1000" b="1" dirty="0">
                <a:solidFill>
                  <a:srgbClr val="000000"/>
                </a:solidFill>
                <a:latin typeface="Arial"/>
                <a:cs typeface="Arial"/>
              </a:rPr>
              <a:t>) &amp; Financing</a:t>
            </a:r>
          </a:p>
          <a:p>
            <a:pPr algn="just"/>
            <a:r>
              <a:rPr lang="en-US" sz="1000" dirty="0" err="1">
                <a:solidFill>
                  <a:srgbClr val="000000"/>
                </a:solidFill>
                <a:latin typeface="Arial"/>
                <a:cs typeface="Arial"/>
              </a:rPr>
              <a:t>WaaS</a:t>
            </a:r>
            <a:r>
              <a:rPr lang="en-US" sz="1000" dirty="0">
                <a:solidFill>
                  <a:srgbClr val="000000"/>
                </a:solidFill>
                <a:latin typeface="Arial"/>
                <a:cs typeface="Arial"/>
              </a:rPr>
              <a:t> service models can include construction, installation, ownership and operation of assets. The end user pays for performance on a per m</a:t>
            </a:r>
            <a:r>
              <a:rPr lang="en-US" sz="1000" baseline="30000" dirty="0">
                <a:solidFill>
                  <a:srgbClr val="000000"/>
                </a:solidFill>
                <a:latin typeface="Arial"/>
                <a:cs typeface="Arial"/>
              </a:rPr>
              <a:t>3</a:t>
            </a:r>
            <a:r>
              <a:rPr lang="en-US" sz="1000" dirty="0">
                <a:solidFill>
                  <a:srgbClr val="000000"/>
                </a:solidFill>
                <a:latin typeface="Arial"/>
                <a:cs typeface="Arial"/>
              </a:rPr>
              <a:t> basis. A recent example is Cambrian Innovation who accelerated technology adoption by offering a WEPA (Water-Energy Purchase Agreement).</a:t>
            </a:r>
          </a:p>
        </p:txBody>
      </p:sp>
      <p:sp>
        <p:nvSpPr>
          <p:cNvPr id="26" name="Rounded Rectangle 25"/>
          <p:cNvSpPr/>
          <p:nvPr/>
        </p:nvSpPr>
        <p:spPr>
          <a:xfrm>
            <a:off x="149476" y="2979381"/>
            <a:ext cx="3802990" cy="938714"/>
          </a:xfrm>
          <a:prstGeom prst="roundRect">
            <a:avLst/>
          </a:prstGeom>
          <a:solidFill>
            <a:schemeClr val="accent1">
              <a:lumMod val="20000"/>
              <a:lumOff val="80000"/>
            </a:schemeClr>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lIns="97384" tIns="48692" rIns="97384" bIns="48692" rtlCol="0" anchor="ctr"/>
          <a:lstStyle/>
          <a:p>
            <a:endParaRPr lang="en-US" sz="1000" b="1" dirty="0">
              <a:solidFill>
                <a:srgbClr val="000000"/>
              </a:solidFill>
              <a:latin typeface="Arial"/>
              <a:cs typeface="Arial"/>
            </a:endParaRPr>
          </a:p>
          <a:p>
            <a:endParaRPr lang="en-US" sz="1000" b="1" dirty="0">
              <a:solidFill>
                <a:srgbClr val="000000"/>
              </a:solidFill>
              <a:latin typeface="Arial"/>
              <a:cs typeface="Arial"/>
            </a:endParaRPr>
          </a:p>
          <a:p>
            <a:endParaRPr lang="en-US" sz="1000" b="1" dirty="0">
              <a:solidFill>
                <a:srgbClr val="000000"/>
              </a:solidFill>
              <a:latin typeface="Arial"/>
              <a:cs typeface="Arial"/>
            </a:endParaRPr>
          </a:p>
          <a:p>
            <a:endParaRPr lang="en-US" sz="1000" b="1" dirty="0">
              <a:solidFill>
                <a:srgbClr val="000000"/>
              </a:solidFill>
              <a:latin typeface="Arial"/>
              <a:cs typeface="Arial"/>
            </a:endParaRPr>
          </a:p>
          <a:p>
            <a:endParaRPr lang="en-US" sz="1000" b="1" dirty="0">
              <a:solidFill>
                <a:srgbClr val="000000"/>
              </a:solidFill>
              <a:latin typeface="Arial"/>
              <a:cs typeface="Arial"/>
            </a:endParaRPr>
          </a:p>
          <a:p>
            <a:endParaRPr lang="en-US" sz="1000" b="1" dirty="0">
              <a:solidFill>
                <a:srgbClr val="000000"/>
              </a:solidFill>
              <a:latin typeface="Arial"/>
              <a:cs typeface="Arial"/>
            </a:endParaRPr>
          </a:p>
          <a:p>
            <a:endParaRPr lang="en-US" sz="1000" b="1" dirty="0">
              <a:solidFill>
                <a:srgbClr val="000000"/>
              </a:solidFill>
              <a:latin typeface="Arial"/>
              <a:cs typeface="Arial"/>
            </a:endParaRPr>
          </a:p>
          <a:p>
            <a:pPr algn="just"/>
            <a:r>
              <a:rPr lang="en-US" sz="1000" b="1" dirty="0">
                <a:solidFill>
                  <a:srgbClr val="000000"/>
                </a:solidFill>
                <a:latin typeface="Arial"/>
                <a:cs typeface="Arial"/>
              </a:rPr>
              <a:t>2) </a:t>
            </a:r>
            <a:r>
              <a:rPr lang="ga-IE" sz="1000" b="1" dirty="0">
                <a:solidFill>
                  <a:srgbClr val="000000"/>
                </a:solidFill>
                <a:latin typeface="Arial"/>
                <a:cs typeface="Arial"/>
              </a:rPr>
              <a:t>Technology Rental/Leasing</a:t>
            </a:r>
          </a:p>
          <a:p>
            <a:pPr algn="just"/>
            <a:r>
              <a:rPr lang="ga-IE" sz="1000" dirty="0">
                <a:solidFill>
                  <a:srgbClr val="000000"/>
                </a:solidFill>
                <a:latin typeface="Arial"/>
                <a:cs typeface="Arial"/>
              </a:rPr>
              <a:t>Companies </a:t>
            </a:r>
            <a:r>
              <a:rPr lang="en-US" sz="1000" dirty="0">
                <a:solidFill>
                  <a:srgbClr val="000000"/>
                </a:solidFill>
                <a:latin typeface="Arial"/>
                <a:cs typeface="Arial"/>
              </a:rPr>
              <a:t>offer </a:t>
            </a:r>
            <a:r>
              <a:rPr lang="en-GB" sz="1000" dirty="0">
                <a:solidFill>
                  <a:srgbClr val="000000"/>
                </a:solidFill>
                <a:latin typeface="Arial"/>
                <a:cs typeface="Arial"/>
              </a:rPr>
              <a:t>mobile rental solutions </a:t>
            </a:r>
            <a:r>
              <a:rPr lang="en-US" sz="1000" dirty="0">
                <a:solidFill>
                  <a:srgbClr val="000000"/>
                </a:solidFill>
                <a:latin typeface="Arial"/>
                <a:cs typeface="Arial"/>
              </a:rPr>
              <a:t>which can include remote monitoring of technologies. Benefits:</a:t>
            </a:r>
          </a:p>
          <a:p>
            <a:pPr marL="182594" indent="-182594" algn="just">
              <a:buFontTx/>
              <a:buChar char="-"/>
            </a:pPr>
            <a:r>
              <a:rPr lang="en-GB" sz="1000" dirty="0">
                <a:solidFill>
                  <a:srgbClr val="000000"/>
                </a:solidFill>
                <a:latin typeface="Arial"/>
                <a:cs typeface="Arial"/>
              </a:rPr>
              <a:t>Fast response to meet plant needs</a:t>
            </a:r>
          </a:p>
          <a:p>
            <a:pPr marL="182594" indent="-182594" algn="just">
              <a:buFontTx/>
              <a:buChar char="-"/>
            </a:pPr>
            <a:r>
              <a:rPr lang="en-GB" sz="1000" dirty="0">
                <a:solidFill>
                  <a:srgbClr val="000000"/>
                </a:solidFill>
                <a:latin typeface="Arial"/>
                <a:cs typeface="Arial"/>
              </a:rPr>
              <a:t>Flexible modular solutions, easy, on-demand expansion</a:t>
            </a:r>
          </a:p>
          <a:p>
            <a:pPr marL="182594" indent="-182594" algn="just">
              <a:buFontTx/>
              <a:buChar char="-"/>
            </a:pPr>
            <a:r>
              <a:rPr lang="en-GB" sz="1000" dirty="0">
                <a:solidFill>
                  <a:srgbClr val="000000"/>
                </a:solidFill>
                <a:latin typeface="Arial"/>
                <a:cs typeface="Arial"/>
              </a:rPr>
              <a:t>Tap into operational rather than capital budgets</a:t>
            </a:r>
          </a:p>
          <a:p>
            <a:pPr marL="182594" indent="-182594">
              <a:buFontTx/>
              <a:buChar char="-"/>
            </a:pPr>
            <a:endParaRPr lang="en-GB" sz="1000" dirty="0">
              <a:solidFill>
                <a:srgbClr val="000000"/>
              </a:solidFill>
              <a:latin typeface="Arial"/>
              <a:cs typeface="Arial"/>
            </a:endParaRPr>
          </a:p>
          <a:p>
            <a:endParaRPr lang="ga-IE" sz="1000" dirty="0">
              <a:solidFill>
                <a:srgbClr val="000000"/>
              </a:solidFill>
              <a:latin typeface="Arial"/>
              <a:cs typeface="Arial"/>
            </a:endParaRPr>
          </a:p>
          <a:p>
            <a:endParaRPr lang="ga-IE" sz="1000" b="1" dirty="0">
              <a:solidFill>
                <a:srgbClr val="000000"/>
              </a:solidFill>
              <a:latin typeface="Arial"/>
              <a:cs typeface="Arial"/>
            </a:endParaRPr>
          </a:p>
          <a:p>
            <a:endParaRPr lang="ga-IE" sz="1000" b="1" dirty="0">
              <a:solidFill>
                <a:srgbClr val="000000"/>
              </a:solidFill>
              <a:latin typeface="Arial"/>
              <a:cs typeface="Arial"/>
            </a:endParaRPr>
          </a:p>
          <a:p>
            <a:endParaRPr lang="en-US" sz="1000" b="1" dirty="0">
              <a:solidFill>
                <a:srgbClr val="000000"/>
              </a:solidFill>
              <a:latin typeface="Arial"/>
              <a:cs typeface="Arial"/>
            </a:endParaRPr>
          </a:p>
          <a:p>
            <a:pPr algn="ctr"/>
            <a:endParaRPr lang="en-US" dirty="0"/>
          </a:p>
        </p:txBody>
      </p:sp>
      <p:pic>
        <p:nvPicPr>
          <p:cNvPr id="5" name="Picture 4" descr="Screen Shot 2018-05-10 at 10.59.01.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58367" y="3980856"/>
            <a:ext cx="1985208" cy="1176012"/>
          </a:xfrm>
          <a:prstGeom prst="rect">
            <a:avLst/>
          </a:prstGeom>
        </p:spPr>
      </p:pic>
      <p:pic>
        <p:nvPicPr>
          <p:cNvPr id="18" name="Picture 17" descr="Screen Shot 2018-05-10 at 10.07.20.png">
            <a:extLst>
              <a:ext uri="{FF2B5EF4-FFF2-40B4-BE49-F238E27FC236}">
                <a16:creationId xmlns:a16="http://schemas.microsoft.com/office/drawing/2014/main" xmlns="" id="{4DB836BE-9546-394A-AFE6-E6D0DACF29A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994864" y="4029827"/>
            <a:ext cx="1760643" cy="567997"/>
          </a:xfrm>
          <a:prstGeom prst="rect">
            <a:avLst/>
          </a:prstGeom>
          <a:ln>
            <a:solidFill>
              <a:schemeClr val="accent4"/>
            </a:solidFill>
          </a:ln>
        </p:spPr>
      </p:pic>
      <p:pic>
        <p:nvPicPr>
          <p:cNvPr id="19" name="Picture 18" descr="Screen Shot 2018-05-10 at 09.09.15.png">
            <a:extLst>
              <a:ext uri="{FF2B5EF4-FFF2-40B4-BE49-F238E27FC236}">
                <a16:creationId xmlns:a16="http://schemas.microsoft.com/office/drawing/2014/main" xmlns="" id="{AF57C65D-0AC1-6B46-9875-85A2C00FA8B0}"/>
              </a:ext>
            </a:extLst>
          </p:cNvPr>
          <p:cNvPicPr>
            <a:picLocks noChangeAspect="1"/>
          </p:cNvPicPr>
          <p:nvPr/>
        </p:nvPicPr>
        <p:blipFill rotWithShape="1">
          <a:blip r:embed="rId9">
            <a:extLst>
              <a:ext uri="{28A0092B-C50C-407E-A947-70E740481C1C}">
                <a14:useLocalDpi xmlns:a14="http://schemas.microsoft.com/office/drawing/2010/main" val="0"/>
              </a:ext>
            </a:extLst>
          </a:blip>
          <a:srcRect r="1459"/>
          <a:stretch/>
        </p:blipFill>
        <p:spPr>
          <a:xfrm>
            <a:off x="350875" y="1610021"/>
            <a:ext cx="3400191" cy="1306599"/>
          </a:xfrm>
          <a:prstGeom prst="rect">
            <a:avLst/>
          </a:prstGeom>
          <a:solidFill>
            <a:schemeClr val="accent1">
              <a:lumMod val="20000"/>
              <a:lumOff val="80000"/>
            </a:schemeClr>
          </a:solidFill>
        </p:spPr>
      </p:pic>
      <p:sp>
        <p:nvSpPr>
          <p:cNvPr id="21" name="Rounded Rectangle 20">
            <a:extLst>
              <a:ext uri="{FF2B5EF4-FFF2-40B4-BE49-F238E27FC236}">
                <a16:creationId xmlns:a16="http://schemas.microsoft.com/office/drawing/2014/main" xmlns="" id="{721BFABB-85FD-8C44-9353-35F87D641B1E}"/>
              </a:ext>
            </a:extLst>
          </p:cNvPr>
          <p:cNvSpPr/>
          <p:nvPr/>
        </p:nvSpPr>
        <p:spPr>
          <a:xfrm>
            <a:off x="5966461" y="2979383"/>
            <a:ext cx="3832764" cy="938713"/>
          </a:xfrm>
          <a:prstGeom prst="roundRect">
            <a:avLst/>
          </a:prstGeom>
          <a:solidFill>
            <a:schemeClr val="accent1">
              <a:lumMod val="20000"/>
              <a:lumOff val="80000"/>
            </a:schemeClr>
          </a:solidFill>
          <a:ln>
            <a:solidFill>
              <a:schemeClr val="accent4"/>
            </a:solidFill>
          </a:ln>
          <a:effectLst/>
        </p:spPr>
        <p:style>
          <a:lnRef idx="1">
            <a:schemeClr val="accent1"/>
          </a:lnRef>
          <a:fillRef idx="3">
            <a:schemeClr val="accent1"/>
          </a:fillRef>
          <a:effectRef idx="2">
            <a:schemeClr val="accent1"/>
          </a:effectRef>
          <a:fontRef idx="minor">
            <a:schemeClr val="lt1"/>
          </a:fontRef>
        </p:style>
        <p:txBody>
          <a:bodyPr lIns="97384" tIns="48692" rIns="97384" bIns="48692" rtlCol="0" anchor="ctr"/>
          <a:lstStyle/>
          <a:p>
            <a:r>
              <a:rPr lang="en-US" sz="1000" b="1" dirty="0">
                <a:solidFill>
                  <a:srgbClr val="000000"/>
                </a:solidFill>
                <a:latin typeface="Arial"/>
                <a:cs typeface="Arial"/>
              </a:rPr>
              <a:t>4) Data</a:t>
            </a:r>
            <a:r>
              <a:rPr lang="en-CA" sz="1000" b="1" dirty="0">
                <a:solidFill>
                  <a:srgbClr val="000000"/>
                </a:solidFill>
                <a:latin typeface="Arial"/>
                <a:cs typeface="Arial"/>
              </a:rPr>
              <a:t>-</a:t>
            </a:r>
            <a:r>
              <a:rPr lang="en-US" sz="1000" b="1" dirty="0">
                <a:solidFill>
                  <a:srgbClr val="000000"/>
                </a:solidFill>
                <a:latin typeface="Arial"/>
                <a:cs typeface="Arial"/>
              </a:rPr>
              <a:t>as</a:t>
            </a:r>
            <a:r>
              <a:rPr lang="en-CA" sz="1000" b="1" dirty="0">
                <a:solidFill>
                  <a:srgbClr val="000000"/>
                </a:solidFill>
                <a:latin typeface="Arial"/>
                <a:cs typeface="Arial"/>
              </a:rPr>
              <a:t>-</a:t>
            </a:r>
            <a:r>
              <a:rPr lang="en-US" sz="1000" b="1" dirty="0">
                <a:solidFill>
                  <a:srgbClr val="000000"/>
                </a:solidFill>
                <a:latin typeface="Arial"/>
                <a:cs typeface="Arial"/>
              </a:rPr>
              <a:t>a-Service (DaaS)</a:t>
            </a:r>
          </a:p>
          <a:p>
            <a:pPr algn="just"/>
            <a:r>
              <a:rPr lang="en-US" sz="1000" dirty="0">
                <a:solidFill>
                  <a:srgbClr val="000000"/>
                </a:solidFill>
                <a:latin typeface="Arial"/>
                <a:cs typeface="Arial"/>
              </a:rPr>
              <a:t>Selling data to the clients using custom data analytics and machine learning (AI) algorithms. DaaS service models are usually set up as a pay as you go service with no capital expenditure required on equipment. A couple examples of DaaS providers in the water sector:</a:t>
            </a:r>
          </a:p>
        </p:txBody>
      </p:sp>
      <p:pic>
        <p:nvPicPr>
          <p:cNvPr id="9" name="Picture 8">
            <a:extLst>
              <a:ext uri="{FF2B5EF4-FFF2-40B4-BE49-F238E27FC236}">
                <a16:creationId xmlns:a16="http://schemas.microsoft.com/office/drawing/2014/main" xmlns="" id="{D7D2DF5B-CFF8-3343-ABAB-5C45C9E7FD61}"/>
              </a:ext>
            </a:extLst>
          </p:cNvPr>
          <p:cNvPicPr>
            <a:picLocks noChangeAspect="1"/>
          </p:cNvPicPr>
          <p:nvPr/>
        </p:nvPicPr>
        <p:blipFill>
          <a:blip r:embed="rId10"/>
          <a:stretch>
            <a:fillRect/>
          </a:stretch>
        </p:blipFill>
        <p:spPr>
          <a:xfrm>
            <a:off x="7014235" y="4656838"/>
            <a:ext cx="1741272" cy="500030"/>
          </a:xfrm>
          <a:prstGeom prst="rect">
            <a:avLst/>
          </a:prstGeom>
          <a:solidFill>
            <a:schemeClr val="accent6"/>
          </a:solidFill>
        </p:spPr>
      </p:pic>
      <p:pic>
        <p:nvPicPr>
          <p:cNvPr id="11" name="Picture 10">
            <a:extLst>
              <a:ext uri="{FF2B5EF4-FFF2-40B4-BE49-F238E27FC236}">
                <a16:creationId xmlns:a16="http://schemas.microsoft.com/office/drawing/2014/main" xmlns="" id="{350648E5-0411-0243-B520-A5928081B9DE}"/>
              </a:ext>
            </a:extLst>
          </p:cNvPr>
          <p:cNvPicPr>
            <a:picLocks noChangeAspect="1"/>
          </p:cNvPicPr>
          <p:nvPr/>
        </p:nvPicPr>
        <p:blipFill>
          <a:blip r:embed="rId11"/>
          <a:stretch>
            <a:fillRect/>
          </a:stretch>
        </p:blipFill>
        <p:spPr>
          <a:xfrm>
            <a:off x="6849720" y="1659793"/>
            <a:ext cx="2050931" cy="1255031"/>
          </a:xfrm>
          <a:prstGeom prst="rect">
            <a:avLst/>
          </a:prstGeom>
        </p:spPr>
      </p:pic>
      <p:sp>
        <p:nvSpPr>
          <p:cNvPr id="12" name="TextBox 11">
            <a:extLst>
              <a:ext uri="{FF2B5EF4-FFF2-40B4-BE49-F238E27FC236}">
                <a16:creationId xmlns:a16="http://schemas.microsoft.com/office/drawing/2014/main" xmlns="" id="{A8704FC2-D873-094A-AE1C-CE04E91E2022}"/>
              </a:ext>
            </a:extLst>
          </p:cNvPr>
          <p:cNvSpPr txBox="1"/>
          <p:nvPr/>
        </p:nvSpPr>
        <p:spPr>
          <a:xfrm>
            <a:off x="478328" y="5480819"/>
            <a:ext cx="8987451" cy="1406385"/>
          </a:xfrm>
          <a:prstGeom prst="rect">
            <a:avLst/>
          </a:prstGeom>
          <a:noFill/>
        </p:spPr>
        <p:txBody>
          <a:bodyPr wrap="square" lIns="97384" tIns="48692" rIns="97384" bIns="48692" rtlCol="0">
            <a:spAutoFit/>
          </a:bodyPr>
          <a:lstStyle/>
          <a:p>
            <a:pPr lvl="0" algn="ctr"/>
            <a:r>
              <a:rPr lang="en-CA" sz="1700" b="1" dirty="0"/>
              <a:t>Other areas we could explore:</a:t>
            </a:r>
          </a:p>
          <a:p>
            <a:pPr marL="304324" indent="-304324">
              <a:buFont typeface="Arial" panose="020B0604020202020204" pitchFamily="34" charset="0"/>
              <a:buChar char="•"/>
            </a:pPr>
            <a:r>
              <a:rPr lang="en-CA" sz="1700" dirty="0"/>
              <a:t>Value from waste plays, and example business models (Ostara, </a:t>
            </a:r>
            <a:r>
              <a:rPr lang="en-CA" sz="1700" dirty="0" err="1"/>
              <a:t>Nijhuis</a:t>
            </a:r>
            <a:r>
              <a:rPr lang="en-CA" sz="1700" dirty="0"/>
              <a:t>)</a:t>
            </a:r>
          </a:p>
          <a:p>
            <a:pPr marL="304324" indent="-304324">
              <a:buFont typeface="Arial" panose="020B0604020202020204" pitchFamily="34" charset="0"/>
              <a:buChar char="•"/>
            </a:pPr>
            <a:r>
              <a:rPr lang="en-CA" sz="1700" dirty="0"/>
              <a:t>Adoption of models from other sectors -&gt; royalty-based models?</a:t>
            </a:r>
          </a:p>
          <a:p>
            <a:pPr marL="304324" indent="-304324">
              <a:buFont typeface="Arial" panose="020B0604020202020204" pitchFamily="34" charset="0"/>
              <a:buChar char="•"/>
            </a:pPr>
            <a:r>
              <a:rPr lang="en-CA" sz="1700" dirty="0"/>
              <a:t>Examples of cost-savings / profit sharing models </a:t>
            </a:r>
            <a:r>
              <a:rPr lang="en-CA" sz="1700" b="1" dirty="0"/>
              <a:t>working</a:t>
            </a:r>
            <a:r>
              <a:rPr lang="en-CA" sz="1700" dirty="0"/>
              <a:t> in water? </a:t>
            </a:r>
          </a:p>
          <a:p>
            <a:pPr marL="304324" indent="-304324">
              <a:buFont typeface="Arial" panose="020B0604020202020204" pitchFamily="34" charset="0"/>
              <a:buChar char="•"/>
            </a:pPr>
            <a:r>
              <a:rPr lang="en-CA" sz="1700" dirty="0"/>
              <a:t>Other “</a:t>
            </a:r>
            <a:r>
              <a:rPr lang="en-CA" sz="1700" dirty="0" err="1"/>
              <a:t>DaaS</a:t>
            </a:r>
            <a:r>
              <a:rPr lang="en-CA" sz="1700" dirty="0"/>
              <a:t>” &amp; optimization opportunities – increasing “up-time”, metagenomics, etc.</a:t>
            </a:r>
          </a:p>
        </p:txBody>
      </p:sp>
      <p:sp>
        <p:nvSpPr>
          <p:cNvPr id="14" name="TextBox 13"/>
          <p:cNvSpPr txBox="1"/>
          <p:nvPr/>
        </p:nvSpPr>
        <p:spPr>
          <a:xfrm>
            <a:off x="1849228" y="138443"/>
            <a:ext cx="7430240" cy="390723"/>
          </a:xfrm>
          <a:prstGeom prst="rect">
            <a:avLst/>
          </a:prstGeom>
          <a:noFill/>
        </p:spPr>
        <p:txBody>
          <a:bodyPr wrap="square" lIns="97384" tIns="48692" rIns="97384" bIns="48692" rtlCol="0">
            <a:spAutoFit/>
          </a:bodyPr>
          <a:lstStyle/>
          <a:p>
            <a:pPr algn="ctr"/>
            <a:r>
              <a:rPr lang="en-GB" b="1" dirty="0"/>
              <a:t> </a:t>
            </a:r>
            <a:r>
              <a:rPr lang="en-GB" b="1" u="sng" dirty="0" smtClean="0"/>
              <a:t>10. </a:t>
            </a:r>
            <a:r>
              <a:rPr lang="ga-IE" b="1" u="sng" dirty="0" smtClean="0"/>
              <a:t> It’s all about the Business Model </a:t>
            </a:r>
            <a:endParaRPr lang="en-GB" u="sng" dirty="0"/>
          </a:p>
        </p:txBody>
      </p:sp>
    </p:spTree>
    <p:extLst>
      <p:ext uri="{BB962C8B-B14F-4D97-AF65-F5344CB8AC3E}">
        <p14:creationId xmlns:p14="http://schemas.microsoft.com/office/powerpoint/2010/main" val="37668392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Diagram 8"/>
          <p:cNvGraphicFramePr/>
          <p:nvPr>
            <p:extLst>
              <p:ext uri="{D42A27DB-BD31-4B8C-83A1-F6EECF244321}">
                <p14:modId xmlns:p14="http://schemas.microsoft.com/office/powerpoint/2010/main" val="2929736380"/>
              </p:ext>
            </p:extLst>
          </p:nvPr>
        </p:nvGraphicFramePr>
        <p:xfrm>
          <a:off x="-82868" y="1143777"/>
          <a:ext cx="9944100" cy="50352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p:cNvSpPr txBox="1"/>
          <p:nvPr/>
        </p:nvSpPr>
        <p:spPr>
          <a:xfrm>
            <a:off x="359093" y="138443"/>
            <a:ext cx="9225915" cy="390723"/>
          </a:xfrm>
          <a:prstGeom prst="rect">
            <a:avLst/>
          </a:prstGeom>
          <a:noFill/>
        </p:spPr>
        <p:txBody>
          <a:bodyPr wrap="square" lIns="97384" tIns="48692" rIns="97384" bIns="48692" rtlCol="0">
            <a:spAutoFit/>
          </a:bodyPr>
          <a:lstStyle/>
          <a:p>
            <a:r>
              <a:rPr lang="en-GB" b="1" dirty="0"/>
              <a:t> </a:t>
            </a:r>
            <a:r>
              <a:rPr lang="en-GB" b="1" u="sng" dirty="0" smtClean="0"/>
              <a:t>11. </a:t>
            </a:r>
            <a:r>
              <a:rPr lang="ga-IE" b="1" u="sng" dirty="0" smtClean="0"/>
              <a:t>Disruptive Innovation in </a:t>
            </a:r>
            <a:r>
              <a:rPr lang="ga-IE" b="1" u="sng" dirty="0" smtClean="0"/>
              <a:t>Water Technology </a:t>
            </a:r>
            <a:r>
              <a:rPr lang="mr-IN" b="1" u="sng" dirty="0" smtClean="0"/>
              <a:t>–</a:t>
            </a:r>
            <a:r>
              <a:rPr lang="ga-IE" b="1" u="sng" dirty="0" smtClean="0"/>
              <a:t> A meaningful or meaningless term? </a:t>
            </a:r>
            <a:endParaRPr lang="en-GB" u="sng" dirty="0"/>
          </a:p>
        </p:txBody>
      </p:sp>
    </p:spTree>
    <p:extLst>
      <p:ext uri="{BB962C8B-B14F-4D97-AF65-F5344CB8AC3E}">
        <p14:creationId xmlns:p14="http://schemas.microsoft.com/office/powerpoint/2010/main" val="3024086682"/>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Hexagon 4"/>
          <p:cNvSpPr/>
          <p:nvPr/>
        </p:nvSpPr>
        <p:spPr>
          <a:xfrm>
            <a:off x="1277741" y="2456090"/>
            <a:ext cx="3065938" cy="162072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353" anchor="ctr" anchorCtr="0">
            <a:noAutofit/>
          </a:bodyPr>
          <a:lstStyle/>
          <a:p>
            <a:pPr algn="ctr" defTabSz="1704213">
              <a:lnSpc>
                <a:spcPct val="90000"/>
              </a:lnSpc>
              <a:spcBef>
                <a:spcPct val="0"/>
              </a:spcBef>
              <a:spcAft>
                <a:spcPct val="35000"/>
              </a:spcAft>
            </a:pPr>
            <a:endParaRPr lang="es-MX" sz="3800"/>
          </a:p>
        </p:txBody>
      </p:sp>
      <p:graphicFrame>
        <p:nvGraphicFramePr>
          <p:cNvPr id="259" name="Diagram 258"/>
          <p:cNvGraphicFramePr/>
          <p:nvPr>
            <p:extLst>
              <p:ext uri="{D42A27DB-BD31-4B8C-83A1-F6EECF244321}">
                <p14:modId xmlns:p14="http://schemas.microsoft.com/office/powerpoint/2010/main" val="2219815760"/>
              </p:ext>
            </p:extLst>
          </p:nvPr>
        </p:nvGraphicFramePr>
        <p:xfrm>
          <a:off x="-583840" y="635957"/>
          <a:ext cx="7522528" cy="60081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62" name="TextBox 261"/>
          <p:cNvSpPr txBox="1"/>
          <p:nvPr/>
        </p:nvSpPr>
        <p:spPr>
          <a:xfrm>
            <a:off x="979547" y="911786"/>
            <a:ext cx="1874779" cy="252223"/>
          </a:xfrm>
          <a:prstGeom prst="rect">
            <a:avLst/>
          </a:prstGeom>
          <a:ln/>
        </p:spPr>
        <p:style>
          <a:lnRef idx="2">
            <a:schemeClr val="accent4">
              <a:shade val="50000"/>
            </a:schemeClr>
          </a:lnRef>
          <a:fillRef idx="1">
            <a:schemeClr val="accent4"/>
          </a:fillRef>
          <a:effectRef idx="0">
            <a:schemeClr val="accent4"/>
          </a:effectRef>
          <a:fontRef idx="minor">
            <a:schemeClr val="lt1"/>
          </a:fontRef>
        </p:style>
        <p:txBody>
          <a:bodyPr wrap="square" lIns="97384" tIns="48692" rIns="97384" bIns="48692" rtlCol="0">
            <a:spAutoFit/>
          </a:bodyPr>
          <a:lstStyle/>
          <a:p>
            <a:pPr algn="ctr"/>
            <a:r>
              <a:rPr lang="en-US" sz="1000" dirty="0"/>
              <a:t>What is driving this market?</a:t>
            </a:r>
          </a:p>
        </p:txBody>
      </p:sp>
      <p:sp>
        <p:nvSpPr>
          <p:cNvPr id="263" name="TextBox 262"/>
          <p:cNvSpPr txBox="1"/>
          <p:nvPr/>
        </p:nvSpPr>
        <p:spPr>
          <a:xfrm>
            <a:off x="3811905" y="911786"/>
            <a:ext cx="1602105" cy="252223"/>
          </a:xfrm>
          <a:prstGeom prst="rect">
            <a:avLst/>
          </a:prstGeom>
          <a:ln/>
        </p:spPr>
        <p:style>
          <a:lnRef idx="2">
            <a:schemeClr val="accent4">
              <a:shade val="50000"/>
            </a:schemeClr>
          </a:lnRef>
          <a:fillRef idx="1">
            <a:schemeClr val="accent4"/>
          </a:fillRef>
          <a:effectRef idx="0">
            <a:schemeClr val="accent4"/>
          </a:effectRef>
          <a:fontRef idx="minor">
            <a:schemeClr val="lt1"/>
          </a:fontRef>
        </p:style>
        <p:txBody>
          <a:bodyPr wrap="square" lIns="97384" tIns="48692" rIns="97384" bIns="48692" rtlCol="0">
            <a:spAutoFit/>
          </a:bodyPr>
          <a:lstStyle/>
          <a:p>
            <a:pPr algn="ctr"/>
            <a:r>
              <a:rPr lang="en-US" sz="1000" dirty="0">
                <a:solidFill>
                  <a:srgbClr val="FFFFFF"/>
                </a:solidFill>
              </a:rPr>
              <a:t>Other assisting factors</a:t>
            </a:r>
          </a:p>
        </p:txBody>
      </p:sp>
      <p:sp>
        <p:nvSpPr>
          <p:cNvPr id="265" name="TextBox 264"/>
          <p:cNvSpPr txBox="1"/>
          <p:nvPr/>
        </p:nvSpPr>
        <p:spPr>
          <a:xfrm>
            <a:off x="3885565" y="6112615"/>
            <a:ext cx="1325880" cy="252223"/>
          </a:xfrm>
          <a:prstGeom prst="rect">
            <a:avLst/>
          </a:prstGeom>
          <a:ln/>
        </p:spPr>
        <p:style>
          <a:lnRef idx="2">
            <a:schemeClr val="accent4">
              <a:shade val="50000"/>
            </a:schemeClr>
          </a:lnRef>
          <a:fillRef idx="1">
            <a:schemeClr val="accent4"/>
          </a:fillRef>
          <a:effectRef idx="0">
            <a:schemeClr val="accent4"/>
          </a:effectRef>
          <a:fontRef idx="minor">
            <a:schemeClr val="lt1"/>
          </a:fontRef>
        </p:style>
        <p:txBody>
          <a:bodyPr wrap="square" lIns="97384" tIns="48692" rIns="97384" bIns="48692" rtlCol="0">
            <a:spAutoFit/>
          </a:bodyPr>
          <a:lstStyle/>
          <a:p>
            <a:pPr algn="ctr"/>
            <a:r>
              <a:rPr lang="en-US" sz="1000" dirty="0"/>
              <a:t>Who will win out?</a:t>
            </a:r>
          </a:p>
        </p:txBody>
      </p:sp>
      <p:sp>
        <p:nvSpPr>
          <p:cNvPr id="264" name="TextBox 263"/>
          <p:cNvSpPr txBox="1"/>
          <p:nvPr/>
        </p:nvSpPr>
        <p:spPr>
          <a:xfrm>
            <a:off x="764221" y="6112615"/>
            <a:ext cx="2182179" cy="406112"/>
          </a:xfrm>
          <a:prstGeom prst="rect">
            <a:avLst/>
          </a:prstGeom>
          <a:ln/>
        </p:spPr>
        <p:style>
          <a:lnRef idx="2">
            <a:schemeClr val="accent4">
              <a:shade val="50000"/>
            </a:schemeClr>
          </a:lnRef>
          <a:fillRef idx="1">
            <a:schemeClr val="accent4"/>
          </a:fillRef>
          <a:effectRef idx="0">
            <a:schemeClr val="accent4"/>
          </a:effectRef>
          <a:fontRef idx="minor">
            <a:schemeClr val="lt1"/>
          </a:fontRef>
        </p:style>
        <p:txBody>
          <a:bodyPr wrap="square" lIns="97384" tIns="48692" rIns="97384" bIns="48692" rtlCol="0">
            <a:spAutoFit/>
          </a:bodyPr>
          <a:lstStyle/>
          <a:p>
            <a:pPr algn="ctr"/>
            <a:r>
              <a:rPr lang="en-US" sz="1000" dirty="0"/>
              <a:t>What are the current market barriers?</a:t>
            </a:r>
          </a:p>
        </p:txBody>
      </p:sp>
      <p:sp>
        <p:nvSpPr>
          <p:cNvPr id="266" name="TextBox 265"/>
          <p:cNvSpPr txBox="1"/>
          <p:nvPr/>
        </p:nvSpPr>
        <p:spPr>
          <a:xfrm>
            <a:off x="1979613" y="138443"/>
            <a:ext cx="5809933" cy="390723"/>
          </a:xfrm>
          <a:prstGeom prst="rect">
            <a:avLst/>
          </a:prstGeom>
          <a:noFill/>
        </p:spPr>
        <p:txBody>
          <a:bodyPr wrap="square" lIns="97384" tIns="48692" rIns="97384" bIns="48692" rtlCol="0">
            <a:spAutoFit/>
          </a:bodyPr>
          <a:lstStyle/>
          <a:p>
            <a:pPr algn="ctr"/>
            <a:r>
              <a:rPr lang="en-GB" b="1" u="sng" dirty="0" smtClean="0"/>
              <a:t>12. Climate </a:t>
            </a:r>
            <a:r>
              <a:rPr lang="en-GB" b="1" u="sng" dirty="0"/>
              <a:t>Change Needs and Opportunities</a:t>
            </a:r>
          </a:p>
        </p:txBody>
      </p:sp>
      <p:sp>
        <p:nvSpPr>
          <p:cNvPr id="3" name="Right Arrow Callout 2"/>
          <p:cNvSpPr/>
          <p:nvPr/>
        </p:nvSpPr>
        <p:spPr>
          <a:xfrm>
            <a:off x="6383100" y="1674032"/>
            <a:ext cx="3561000" cy="3269183"/>
          </a:xfrm>
          <a:prstGeom prst="rightArrowCallout">
            <a:avLst/>
          </a:prstGeom>
          <a:solidFill>
            <a:schemeClr val="accent2"/>
          </a:solidFill>
          <a:ln>
            <a:noFill/>
          </a:ln>
        </p:spPr>
        <p:style>
          <a:lnRef idx="2">
            <a:schemeClr val="accent2">
              <a:shade val="50000"/>
            </a:schemeClr>
          </a:lnRef>
          <a:fillRef idx="1">
            <a:schemeClr val="accent2"/>
          </a:fillRef>
          <a:effectRef idx="0">
            <a:schemeClr val="accent2"/>
          </a:effectRef>
          <a:fontRef idx="minor">
            <a:schemeClr val="lt1"/>
          </a:fontRef>
        </p:style>
        <p:txBody>
          <a:bodyPr lIns="97384" tIns="48692" rIns="97384" bIns="48692" rtlCol="0" anchor="ctr"/>
          <a:lstStyle/>
          <a:p>
            <a:pPr marL="182594" indent="-182594">
              <a:buFont typeface="Wingdings" charset="2"/>
              <a:buChar char="v"/>
            </a:pPr>
            <a:endParaRPr lang="en-US" sz="900" dirty="0">
              <a:solidFill>
                <a:schemeClr val="bg1"/>
              </a:solidFill>
              <a:latin typeface="Arial"/>
              <a:cs typeface="Arial"/>
            </a:endParaRPr>
          </a:p>
          <a:p>
            <a:pPr marL="182594" indent="-182594">
              <a:buFont typeface="Wingdings" charset="2"/>
              <a:buChar char="v"/>
            </a:pPr>
            <a:endParaRPr lang="en-GB" sz="900" dirty="0"/>
          </a:p>
        </p:txBody>
      </p:sp>
      <p:sp>
        <p:nvSpPr>
          <p:cNvPr id="14" name="TextBox 13"/>
          <p:cNvSpPr txBox="1"/>
          <p:nvPr/>
        </p:nvSpPr>
        <p:spPr>
          <a:xfrm>
            <a:off x="8708277" y="3089424"/>
            <a:ext cx="996429" cy="498445"/>
          </a:xfrm>
          <a:prstGeom prst="rect">
            <a:avLst/>
          </a:prstGeom>
          <a:noFill/>
        </p:spPr>
        <p:txBody>
          <a:bodyPr wrap="square" lIns="97384" tIns="48692" rIns="97384" bIns="48692" rtlCol="0">
            <a:spAutoFit/>
          </a:bodyPr>
          <a:lstStyle/>
          <a:p>
            <a:r>
              <a:rPr lang="en-US" sz="1300" dirty="0"/>
              <a:t>Market Outlook</a:t>
            </a:r>
          </a:p>
        </p:txBody>
      </p:sp>
      <p:sp>
        <p:nvSpPr>
          <p:cNvPr id="2" name="TextBox 1"/>
          <p:cNvSpPr txBox="1"/>
          <p:nvPr/>
        </p:nvSpPr>
        <p:spPr>
          <a:xfrm>
            <a:off x="874712" y="1472448"/>
            <a:ext cx="1979613" cy="1944994"/>
          </a:xfrm>
          <a:prstGeom prst="rect">
            <a:avLst/>
          </a:prstGeom>
          <a:noFill/>
        </p:spPr>
        <p:txBody>
          <a:bodyPr wrap="square" lIns="97384" tIns="48692" rIns="97384" bIns="48692" rtlCol="0">
            <a:spAutoFit/>
          </a:bodyPr>
          <a:lstStyle/>
          <a:p>
            <a:r>
              <a:rPr lang="en-US" sz="1100" dirty="0">
                <a:latin typeface="Arial"/>
                <a:cs typeface="Arial"/>
              </a:rPr>
              <a:t>1. Climate change is a fact.</a:t>
            </a:r>
            <a:endParaRPr lang="en-GB" sz="1100" dirty="0">
              <a:latin typeface="Arial"/>
              <a:cs typeface="Arial"/>
            </a:endParaRPr>
          </a:p>
          <a:p>
            <a:r>
              <a:rPr lang="en-US" sz="1100" dirty="0">
                <a:latin typeface="Arial"/>
                <a:cs typeface="Arial"/>
              </a:rPr>
              <a:t> </a:t>
            </a:r>
            <a:endParaRPr lang="en-GB" sz="1100" dirty="0">
              <a:latin typeface="Arial"/>
              <a:cs typeface="Arial"/>
            </a:endParaRPr>
          </a:p>
          <a:p>
            <a:r>
              <a:rPr lang="en-US" sz="1100" dirty="0">
                <a:latin typeface="Arial"/>
                <a:cs typeface="Arial"/>
              </a:rPr>
              <a:t>2. Climate change must be addressed at all levels: Municipal and state government as well as corporations.</a:t>
            </a:r>
            <a:endParaRPr lang="en-GB" sz="1100" dirty="0">
              <a:latin typeface="Arial"/>
              <a:cs typeface="Arial"/>
            </a:endParaRPr>
          </a:p>
          <a:p>
            <a:r>
              <a:rPr lang="en-US" sz="1100" dirty="0">
                <a:latin typeface="Arial"/>
                <a:cs typeface="Arial"/>
              </a:rPr>
              <a:t> </a:t>
            </a:r>
            <a:endParaRPr lang="en-GB" sz="1100" dirty="0">
              <a:latin typeface="Arial"/>
              <a:cs typeface="Arial"/>
            </a:endParaRPr>
          </a:p>
          <a:p>
            <a:r>
              <a:rPr lang="en-US" sz="1100" dirty="0">
                <a:latin typeface="Arial"/>
                <a:cs typeface="Arial"/>
              </a:rPr>
              <a:t>3.  Currently the major focus is on risk and sustainability.</a:t>
            </a:r>
            <a:endParaRPr lang="en-GB" sz="1100" dirty="0">
              <a:latin typeface="Arial"/>
              <a:cs typeface="Arial"/>
            </a:endParaRPr>
          </a:p>
          <a:p>
            <a:endParaRPr lang="en-US" sz="1000" dirty="0"/>
          </a:p>
        </p:txBody>
      </p:sp>
      <p:sp>
        <p:nvSpPr>
          <p:cNvPr id="4" name="TextBox 3"/>
          <p:cNvSpPr txBox="1"/>
          <p:nvPr/>
        </p:nvSpPr>
        <p:spPr>
          <a:xfrm>
            <a:off x="3526473" y="1577622"/>
            <a:ext cx="2053273" cy="1606440"/>
          </a:xfrm>
          <a:prstGeom prst="rect">
            <a:avLst/>
          </a:prstGeom>
          <a:noFill/>
        </p:spPr>
        <p:txBody>
          <a:bodyPr wrap="square" lIns="97384" tIns="48692" rIns="97384" bIns="48692" rtlCol="0">
            <a:spAutoFit/>
          </a:bodyPr>
          <a:lstStyle/>
          <a:p>
            <a:r>
              <a:rPr lang="en-US" sz="1100" dirty="0">
                <a:latin typeface="Arial"/>
                <a:cs typeface="Arial"/>
              </a:rPr>
              <a:t>1. Emerging new leadership in enterprises.</a:t>
            </a:r>
            <a:endParaRPr lang="en-GB" sz="1100" dirty="0">
              <a:latin typeface="Arial"/>
              <a:cs typeface="Arial"/>
            </a:endParaRPr>
          </a:p>
          <a:p>
            <a:r>
              <a:rPr lang="en-US" sz="1100" dirty="0">
                <a:latin typeface="Arial"/>
                <a:cs typeface="Arial"/>
              </a:rPr>
              <a:t> </a:t>
            </a:r>
            <a:endParaRPr lang="en-GB" sz="1100" dirty="0">
              <a:latin typeface="Arial"/>
              <a:cs typeface="Arial"/>
            </a:endParaRPr>
          </a:p>
          <a:p>
            <a:r>
              <a:rPr lang="en-US" sz="1100" dirty="0">
                <a:latin typeface="Arial"/>
                <a:cs typeface="Arial"/>
              </a:rPr>
              <a:t>2.  Real time technologies.</a:t>
            </a:r>
            <a:endParaRPr lang="en-GB" sz="1100" dirty="0">
              <a:latin typeface="Arial"/>
              <a:cs typeface="Arial"/>
            </a:endParaRPr>
          </a:p>
          <a:p>
            <a:r>
              <a:rPr lang="en-US" sz="1100" dirty="0">
                <a:latin typeface="Arial"/>
                <a:cs typeface="Arial"/>
              </a:rPr>
              <a:t> </a:t>
            </a:r>
            <a:endParaRPr lang="en-GB" sz="1100" dirty="0">
              <a:latin typeface="Arial"/>
              <a:cs typeface="Arial"/>
            </a:endParaRPr>
          </a:p>
          <a:p>
            <a:r>
              <a:rPr lang="en-US" sz="1100" dirty="0">
                <a:latin typeface="Arial"/>
                <a:cs typeface="Arial"/>
              </a:rPr>
              <a:t>3.  More extreme weather events.</a:t>
            </a:r>
            <a:endParaRPr lang="en-GB" sz="1100" dirty="0">
              <a:latin typeface="Arial"/>
              <a:cs typeface="Arial"/>
            </a:endParaRPr>
          </a:p>
          <a:p>
            <a:endParaRPr lang="en-US" sz="2100" dirty="0"/>
          </a:p>
        </p:txBody>
      </p:sp>
      <p:sp>
        <p:nvSpPr>
          <p:cNvPr id="6" name="Rectangle 5"/>
          <p:cNvSpPr/>
          <p:nvPr/>
        </p:nvSpPr>
        <p:spPr>
          <a:xfrm>
            <a:off x="3379153" y="4139711"/>
            <a:ext cx="2283460" cy="2083494"/>
          </a:xfrm>
          <a:prstGeom prst="rect">
            <a:avLst/>
          </a:prstGeom>
        </p:spPr>
        <p:txBody>
          <a:bodyPr wrap="square" lIns="97384" tIns="48692" rIns="97384" bIns="48692">
            <a:spAutoFit/>
          </a:bodyPr>
          <a:lstStyle/>
          <a:p>
            <a:r>
              <a:rPr lang="en-US" sz="1100" dirty="0">
                <a:latin typeface="Arial"/>
                <a:cs typeface="Arial"/>
              </a:rPr>
              <a:t>1. Those who make climate change a leg in their business plan.</a:t>
            </a:r>
            <a:endParaRPr lang="en-GB" sz="1100" dirty="0">
              <a:latin typeface="Arial"/>
              <a:cs typeface="Arial"/>
            </a:endParaRPr>
          </a:p>
          <a:p>
            <a:r>
              <a:rPr lang="en-US" sz="1100" dirty="0">
                <a:latin typeface="Arial"/>
                <a:cs typeface="Arial"/>
              </a:rPr>
              <a:t> </a:t>
            </a:r>
            <a:endParaRPr lang="en-GB" sz="1100" dirty="0">
              <a:latin typeface="Arial"/>
              <a:cs typeface="Arial"/>
            </a:endParaRPr>
          </a:p>
          <a:p>
            <a:r>
              <a:rPr lang="en-US" sz="1100" dirty="0">
                <a:latin typeface="Arial"/>
                <a:cs typeface="Arial"/>
              </a:rPr>
              <a:t>2.   Those whose boards embrace new ideas to maximize value.</a:t>
            </a:r>
            <a:endParaRPr lang="en-GB" sz="1100" dirty="0">
              <a:latin typeface="Arial"/>
              <a:cs typeface="Arial"/>
            </a:endParaRPr>
          </a:p>
          <a:p>
            <a:r>
              <a:rPr lang="en-US" sz="1100" dirty="0">
                <a:latin typeface="Arial"/>
                <a:cs typeface="Arial"/>
              </a:rPr>
              <a:t> </a:t>
            </a:r>
            <a:endParaRPr lang="en-GB" sz="1100" dirty="0">
              <a:latin typeface="Arial"/>
              <a:cs typeface="Arial"/>
            </a:endParaRPr>
          </a:p>
          <a:p>
            <a:r>
              <a:rPr lang="en-US" sz="1100" dirty="0">
                <a:latin typeface="Arial"/>
                <a:cs typeface="Arial"/>
              </a:rPr>
              <a:t>3.  Those companies who value their employees’ support/pride.</a:t>
            </a:r>
            <a:endParaRPr lang="en-GB" sz="1100" dirty="0">
              <a:latin typeface="Arial"/>
              <a:cs typeface="Arial"/>
            </a:endParaRPr>
          </a:p>
          <a:p>
            <a:r>
              <a:rPr lang="en-US" dirty="0"/>
              <a:t> </a:t>
            </a:r>
            <a:endParaRPr lang="en-GB" dirty="0"/>
          </a:p>
        </p:txBody>
      </p:sp>
      <p:sp>
        <p:nvSpPr>
          <p:cNvPr id="8" name="Rectangle 7"/>
          <p:cNvSpPr/>
          <p:nvPr/>
        </p:nvSpPr>
        <p:spPr>
          <a:xfrm>
            <a:off x="6456761" y="2281624"/>
            <a:ext cx="2060177" cy="2329715"/>
          </a:xfrm>
          <a:prstGeom prst="rect">
            <a:avLst/>
          </a:prstGeom>
        </p:spPr>
        <p:txBody>
          <a:bodyPr wrap="square" lIns="97384" tIns="48692" rIns="97384" bIns="48692">
            <a:spAutoFit/>
          </a:bodyPr>
          <a:lstStyle/>
          <a:p>
            <a:r>
              <a:rPr lang="en-US" sz="1100" dirty="0"/>
              <a:t>1. For water infrastructure: Never-ending.</a:t>
            </a:r>
            <a:endParaRPr lang="en-GB" sz="1100" dirty="0"/>
          </a:p>
          <a:p>
            <a:r>
              <a:rPr lang="en-US" sz="1100" dirty="0"/>
              <a:t> </a:t>
            </a:r>
            <a:endParaRPr lang="en-GB" sz="1100" dirty="0"/>
          </a:p>
          <a:p>
            <a:r>
              <a:rPr lang="en-US" sz="1100" dirty="0"/>
              <a:t>2.  For corporate board support: Only increasing.</a:t>
            </a:r>
            <a:endParaRPr lang="en-GB" sz="1100" dirty="0"/>
          </a:p>
          <a:p>
            <a:r>
              <a:rPr lang="en-US" sz="1100" dirty="0"/>
              <a:t> </a:t>
            </a:r>
            <a:endParaRPr lang="en-GB" sz="1100" dirty="0"/>
          </a:p>
          <a:p>
            <a:r>
              <a:rPr lang="en-US" sz="1100" dirty="0"/>
              <a:t>3.  For increasing value: Never-ending.</a:t>
            </a:r>
            <a:endParaRPr lang="en-GB" sz="1100" dirty="0"/>
          </a:p>
          <a:p>
            <a:r>
              <a:rPr lang="en-US" dirty="0"/>
              <a:t> </a:t>
            </a:r>
            <a:endParaRPr lang="en-GB" dirty="0"/>
          </a:p>
          <a:p>
            <a:r>
              <a:rPr lang="en-US" dirty="0"/>
              <a:t> </a:t>
            </a:r>
            <a:endParaRPr lang="en-GB" dirty="0"/>
          </a:p>
          <a:p>
            <a:r>
              <a:rPr lang="en-US" dirty="0"/>
              <a:t> </a:t>
            </a:r>
            <a:endParaRPr lang="en-GB" dirty="0"/>
          </a:p>
        </p:txBody>
      </p:sp>
    </p:spTree>
    <p:extLst>
      <p:ext uri="{BB962C8B-B14F-4D97-AF65-F5344CB8AC3E}">
        <p14:creationId xmlns:p14="http://schemas.microsoft.com/office/powerpoint/2010/main" val="3557159546"/>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Hexagon 4"/>
          <p:cNvSpPr/>
          <p:nvPr/>
        </p:nvSpPr>
        <p:spPr>
          <a:xfrm>
            <a:off x="1277741" y="2456090"/>
            <a:ext cx="3065938" cy="162072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353" anchor="ctr" anchorCtr="0">
            <a:noAutofit/>
          </a:bodyPr>
          <a:lstStyle/>
          <a:p>
            <a:pPr algn="ctr" defTabSz="1704213">
              <a:lnSpc>
                <a:spcPct val="90000"/>
              </a:lnSpc>
              <a:spcBef>
                <a:spcPct val="0"/>
              </a:spcBef>
              <a:spcAft>
                <a:spcPct val="35000"/>
              </a:spcAft>
            </a:pPr>
            <a:endParaRPr lang="es-MX" sz="3800"/>
          </a:p>
        </p:txBody>
      </p:sp>
      <p:graphicFrame>
        <p:nvGraphicFramePr>
          <p:cNvPr id="259" name="Diagram 258"/>
          <p:cNvGraphicFramePr/>
          <p:nvPr>
            <p:extLst>
              <p:ext uri="{D42A27DB-BD31-4B8C-83A1-F6EECF244321}">
                <p14:modId xmlns:p14="http://schemas.microsoft.com/office/powerpoint/2010/main" val="3287418758"/>
              </p:ext>
            </p:extLst>
          </p:nvPr>
        </p:nvGraphicFramePr>
        <p:xfrm>
          <a:off x="-583840" y="635957"/>
          <a:ext cx="7522528" cy="60081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62" name="TextBox 261"/>
          <p:cNvSpPr txBox="1"/>
          <p:nvPr/>
        </p:nvSpPr>
        <p:spPr>
          <a:xfrm>
            <a:off x="979547" y="911786"/>
            <a:ext cx="1979612" cy="252223"/>
          </a:xfrm>
          <a:prstGeom prst="rect">
            <a:avLst/>
          </a:prstGeom>
          <a:ln/>
        </p:spPr>
        <p:style>
          <a:lnRef idx="2">
            <a:schemeClr val="accent4">
              <a:shade val="50000"/>
            </a:schemeClr>
          </a:lnRef>
          <a:fillRef idx="1">
            <a:schemeClr val="accent4"/>
          </a:fillRef>
          <a:effectRef idx="0">
            <a:schemeClr val="accent4"/>
          </a:effectRef>
          <a:fontRef idx="minor">
            <a:schemeClr val="lt1"/>
          </a:fontRef>
        </p:style>
        <p:txBody>
          <a:bodyPr wrap="square" lIns="97384" tIns="48692" rIns="97384" bIns="48692" rtlCol="0">
            <a:spAutoFit/>
          </a:bodyPr>
          <a:lstStyle/>
          <a:p>
            <a:pPr algn="ctr"/>
            <a:r>
              <a:rPr lang="en-US" sz="1000" dirty="0"/>
              <a:t>What is driving this market?</a:t>
            </a:r>
          </a:p>
        </p:txBody>
      </p:sp>
      <p:sp>
        <p:nvSpPr>
          <p:cNvPr id="263" name="TextBox 262"/>
          <p:cNvSpPr txBox="1"/>
          <p:nvPr/>
        </p:nvSpPr>
        <p:spPr>
          <a:xfrm>
            <a:off x="3885565" y="878191"/>
            <a:ext cx="1602105" cy="252223"/>
          </a:xfrm>
          <a:prstGeom prst="rect">
            <a:avLst/>
          </a:prstGeom>
          <a:ln/>
        </p:spPr>
        <p:style>
          <a:lnRef idx="2">
            <a:schemeClr val="accent4">
              <a:shade val="50000"/>
            </a:schemeClr>
          </a:lnRef>
          <a:fillRef idx="1">
            <a:schemeClr val="accent4"/>
          </a:fillRef>
          <a:effectRef idx="0">
            <a:schemeClr val="accent4"/>
          </a:effectRef>
          <a:fontRef idx="minor">
            <a:schemeClr val="lt1"/>
          </a:fontRef>
        </p:style>
        <p:txBody>
          <a:bodyPr wrap="square" lIns="97384" tIns="48692" rIns="97384" bIns="48692" rtlCol="0">
            <a:spAutoFit/>
          </a:bodyPr>
          <a:lstStyle/>
          <a:p>
            <a:pPr algn="ctr"/>
            <a:r>
              <a:rPr lang="en-US" sz="1000" dirty="0">
                <a:solidFill>
                  <a:srgbClr val="FFFFFF"/>
                </a:solidFill>
              </a:rPr>
              <a:t>Other assisting factors</a:t>
            </a:r>
          </a:p>
        </p:txBody>
      </p:sp>
      <p:sp>
        <p:nvSpPr>
          <p:cNvPr id="265" name="TextBox 264"/>
          <p:cNvSpPr txBox="1"/>
          <p:nvPr/>
        </p:nvSpPr>
        <p:spPr>
          <a:xfrm>
            <a:off x="3885565" y="6112615"/>
            <a:ext cx="1325880" cy="252223"/>
          </a:xfrm>
          <a:prstGeom prst="rect">
            <a:avLst/>
          </a:prstGeom>
          <a:ln/>
        </p:spPr>
        <p:style>
          <a:lnRef idx="2">
            <a:schemeClr val="accent4">
              <a:shade val="50000"/>
            </a:schemeClr>
          </a:lnRef>
          <a:fillRef idx="1">
            <a:schemeClr val="accent4"/>
          </a:fillRef>
          <a:effectRef idx="0">
            <a:schemeClr val="accent4"/>
          </a:effectRef>
          <a:fontRef idx="minor">
            <a:schemeClr val="lt1"/>
          </a:fontRef>
        </p:style>
        <p:txBody>
          <a:bodyPr wrap="square" lIns="97384" tIns="48692" rIns="97384" bIns="48692" rtlCol="0">
            <a:spAutoFit/>
          </a:bodyPr>
          <a:lstStyle/>
          <a:p>
            <a:pPr algn="ctr"/>
            <a:r>
              <a:rPr lang="en-US" sz="1000" dirty="0"/>
              <a:t>Who will win out?</a:t>
            </a:r>
          </a:p>
        </p:txBody>
      </p:sp>
      <p:sp>
        <p:nvSpPr>
          <p:cNvPr id="264" name="TextBox 263"/>
          <p:cNvSpPr txBox="1"/>
          <p:nvPr/>
        </p:nvSpPr>
        <p:spPr>
          <a:xfrm>
            <a:off x="813812" y="6128546"/>
            <a:ext cx="2311082" cy="252223"/>
          </a:xfrm>
          <a:prstGeom prst="rect">
            <a:avLst/>
          </a:prstGeom>
          <a:ln/>
        </p:spPr>
        <p:style>
          <a:lnRef idx="2">
            <a:schemeClr val="accent4">
              <a:shade val="50000"/>
            </a:schemeClr>
          </a:lnRef>
          <a:fillRef idx="1">
            <a:schemeClr val="accent4"/>
          </a:fillRef>
          <a:effectRef idx="0">
            <a:schemeClr val="accent4"/>
          </a:effectRef>
          <a:fontRef idx="minor">
            <a:schemeClr val="lt1"/>
          </a:fontRef>
        </p:style>
        <p:txBody>
          <a:bodyPr wrap="square" lIns="97384" tIns="48692" rIns="97384" bIns="48692" rtlCol="0">
            <a:spAutoFit/>
          </a:bodyPr>
          <a:lstStyle/>
          <a:p>
            <a:pPr algn="ctr"/>
            <a:r>
              <a:rPr lang="en-US" sz="1000" dirty="0"/>
              <a:t>What are the current market barriers?</a:t>
            </a:r>
          </a:p>
        </p:txBody>
      </p:sp>
      <p:sp>
        <p:nvSpPr>
          <p:cNvPr id="266" name="TextBox 265"/>
          <p:cNvSpPr txBox="1"/>
          <p:nvPr/>
        </p:nvSpPr>
        <p:spPr>
          <a:xfrm>
            <a:off x="813811" y="138443"/>
            <a:ext cx="8339281" cy="390723"/>
          </a:xfrm>
          <a:prstGeom prst="rect">
            <a:avLst/>
          </a:prstGeom>
          <a:noFill/>
        </p:spPr>
        <p:txBody>
          <a:bodyPr wrap="square" lIns="97384" tIns="48692" rIns="97384" bIns="48692" rtlCol="0">
            <a:spAutoFit/>
          </a:bodyPr>
          <a:lstStyle/>
          <a:p>
            <a:r>
              <a:rPr lang="en-GB" b="1" dirty="0"/>
              <a:t> </a:t>
            </a:r>
            <a:r>
              <a:rPr lang="en-GB" b="1" u="sng" dirty="0" smtClean="0"/>
              <a:t>13. </a:t>
            </a:r>
            <a:r>
              <a:rPr lang="en-US" b="1" u="sng" dirty="0" smtClean="0"/>
              <a:t>Emerging </a:t>
            </a:r>
            <a:r>
              <a:rPr lang="en-US" b="1" u="sng" dirty="0"/>
              <a:t>Trends in Point-of-Use (POU) and Point-of-Entry (POE) Systems</a:t>
            </a:r>
            <a:r>
              <a:rPr lang="en-GB" u="sng" dirty="0"/>
              <a:t> </a:t>
            </a:r>
            <a:r>
              <a:rPr lang="en-US" b="1" dirty="0"/>
              <a:t> </a:t>
            </a:r>
            <a:endParaRPr lang="en-GB" dirty="0"/>
          </a:p>
        </p:txBody>
      </p:sp>
      <p:sp>
        <p:nvSpPr>
          <p:cNvPr id="3" name="Right Arrow Callout 2"/>
          <p:cNvSpPr/>
          <p:nvPr/>
        </p:nvSpPr>
        <p:spPr>
          <a:xfrm>
            <a:off x="6356596" y="2684225"/>
            <a:ext cx="2796495" cy="1926014"/>
          </a:xfrm>
          <a:prstGeom prst="rightArrowCallout">
            <a:avLst/>
          </a:prstGeom>
          <a:solidFill>
            <a:schemeClr val="accent2"/>
          </a:solidFill>
          <a:ln>
            <a:noFill/>
          </a:ln>
        </p:spPr>
        <p:style>
          <a:lnRef idx="2">
            <a:schemeClr val="accent2">
              <a:shade val="50000"/>
            </a:schemeClr>
          </a:lnRef>
          <a:fillRef idx="1">
            <a:schemeClr val="accent2"/>
          </a:fillRef>
          <a:effectRef idx="0">
            <a:schemeClr val="accent2"/>
          </a:effectRef>
          <a:fontRef idx="minor">
            <a:schemeClr val="lt1"/>
          </a:fontRef>
        </p:style>
        <p:txBody>
          <a:bodyPr lIns="97384" tIns="48692" rIns="97384" bIns="48692" rtlCol="0" anchor="ctr"/>
          <a:lstStyle/>
          <a:p>
            <a:pPr marL="182594" indent="-182594">
              <a:buFont typeface="Wingdings" charset="2"/>
              <a:buChar char="v"/>
            </a:pPr>
            <a:r>
              <a:rPr lang="en-GB" sz="900" dirty="0">
                <a:solidFill>
                  <a:srgbClr val="FFFFFF"/>
                </a:solidFill>
                <a:latin typeface="Arial"/>
                <a:cs typeface="Arial"/>
              </a:rPr>
              <a:t>Growing population means </a:t>
            </a:r>
            <a:r>
              <a:rPr lang="en-US" sz="900" dirty="0">
                <a:solidFill>
                  <a:srgbClr val="FFFFFF"/>
                </a:solidFill>
                <a:latin typeface="Arial"/>
                <a:cs typeface="Arial"/>
              </a:rPr>
              <a:t>means increased water scarcity, more contaminants and pollutants, more awareness of water issues, all of which translates into strong global growth for POU/POE devices and units.</a:t>
            </a:r>
          </a:p>
          <a:p>
            <a:pPr lvl="0"/>
            <a:endParaRPr lang="en-US" sz="900" dirty="0">
              <a:solidFill>
                <a:srgbClr val="FFFFFF"/>
              </a:solidFill>
              <a:latin typeface="Arial"/>
              <a:cs typeface="Arial"/>
            </a:endParaRPr>
          </a:p>
          <a:p>
            <a:pPr marL="182594" indent="-182594">
              <a:buFont typeface="Wingdings" charset="2"/>
              <a:buChar char="v"/>
            </a:pPr>
            <a:r>
              <a:rPr lang="en-US" sz="900" dirty="0">
                <a:solidFill>
                  <a:srgbClr val="FFFFFF"/>
                </a:solidFill>
                <a:latin typeface="Arial"/>
                <a:cs typeface="Arial"/>
              </a:rPr>
              <a:t>The Global Market is growing rapidly, led by burgeoning markets in Asia and steady growth in North America</a:t>
            </a:r>
            <a:r>
              <a:rPr lang="en-GB" sz="900" dirty="0">
                <a:solidFill>
                  <a:srgbClr val="FFFFFF"/>
                </a:solidFill>
                <a:latin typeface="Arial"/>
                <a:cs typeface="Arial"/>
              </a:rPr>
              <a:t>.</a:t>
            </a:r>
          </a:p>
          <a:p>
            <a:pPr marL="182594" indent="-182594">
              <a:buFont typeface="Wingdings" charset="2"/>
              <a:buChar char="v"/>
            </a:pPr>
            <a:endParaRPr lang="en-GB" sz="900" dirty="0"/>
          </a:p>
        </p:txBody>
      </p:sp>
      <p:sp>
        <p:nvSpPr>
          <p:cNvPr id="14" name="TextBox 13"/>
          <p:cNvSpPr txBox="1"/>
          <p:nvPr/>
        </p:nvSpPr>
        <p:spPr>
          <a:xfrm>
            <a:off x="8156663" y="3418257"/>
            <a:ext cx="996429" cy="498445"/>
          </a:xfrm>
          <a:prstGeom prst="rect">
            <a:avLst/>
          </a:prstGeom>
          <a:noFill/>
        </p:spPr>
        <p:txBody>
          <a:bodyPr wrap="square" lIns="97384" tIns="48692" rIns="97384" bIns="48692" rtlCol="0">
            <a:spAutoFit/>
          </a:bodyPr>
          <a:lstStyle/>
          <a:p>
            <a:r>
              <a:rPr lang="en-US" sz="1300" dirty="0"/>
              <a:t>Market Outlook</a:t>
            </a:r>
          </a:p>
        </p:txBody>
      </p:sp>
      <p:pic>
        <p:nvPicPr>
          <p:cNvPr id="4" name="Picture 3"/>
          <p:cNvPicPr>
            <a:picLocks noChangeAspect="1"/>
          </p:cNvPicPr>
          <p:nvPr/>
        </p:nvPicPr>
        <p:blipFill>
          <a:blip r:embed="rId7"/>
          <a:stretch>
            <a:fillRect/>
          </a:stretch>
        </p:blipFill>
        <p:spPr>
          <a:xfrm>
            <a:off x="6027747" y="1402473"/>
            <a:ext cx="1660295" cy="1053617"/>
          </a:xfrm>
          <a:prstGeom prst="rect">
            <a:avLst/>
          </a:prstGeom>
        </p:spPr>
      </p:pic>
      <p:pic>
        <p:nvPicPr>
          <p:cNvPr id="6" name="Picture 5"/>
          <p:cNvPicPr>
            <a:picLocks noChangeAspect="1"/>
          </p:cNvPicPr>
          <p:nvPr/>
        </p:nvPicPr>
        <p:blipFill>
          <a:blip r:embed="rId8"/>
          <a:stretch>
            <a:fillRect/>
          </a:stretch>
        </p:blipFill>
        <p:spPr>
          <a:xfrm>
            <a:off x="7457855" y="677271"/>
            <a:ext cx="2287841" cy="1450404"/>
          </a:xfrm>
          <a:prstGeom prst="rect">
            <a:avLst/>
          </a:prstGeom>
        </p:spPr>
      </p:pic>
    </p:spTree>
    <p:extLst>
      <p:ext uri="{BB962C8B-B14F-4D97-AF65-F5344CB8AC3E}">
        <p14:creationId xmlns:p14="http://schemas.microsoft.com/office/powerpoint/2010/main" val="688835546"/>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7905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work\UPWORK\SARAH-Bluetech\29-05-2018\1B.jpg"/>
          <p:cNvPicPr>
            <a:picLocks noChangeAspect="1" noChangeArrowheads="1"/>
          </p:cNvPicPr>
          <p:nvPr/>
        </p:nvPicPr>
        <p:blipFill>
          <a:blip r:embed="rId2" cstate="print"/>
          <a:srcRect/>
          <a:stretch>
            <a:fillRect/>
          </a:stretch>
        </p:blipFill>
        <p:spPr bwMode="auto">
          <a:xfrm>
            <a:off x="0" y="0"/>
            <a:ext cx="9944100" cy="7099300"/>
          </a:xfrm>
          <a:prstGeom prst="rect">
            <a:avLst/>
          </a:prstGeom>
          <a:noFill/>
        </p:spPr>
      </p:pic>
    </p:spTree>
    <p:extLst>
      <p:ext uri="{BB962C8B-B14F-4D97-AF65-F5344CB8AC3E}">
        <p14:creationId xmlns:p14="http://schemas.microsoft.com/office/powerpoint/2010/main" val="1853618361"/>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Angles">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华文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Angles.thmx</Template>
  <TotalTime>2749</TotalTime>
  <Words>4282</Words>
  <Application>Microsoft Macintosh PowerPoint</Application>
  <PresentationFormat>Custom</PresentationFormat>
  <Paragraphs>398</Paragraphs>
  <Slides>24</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24</vt:i4>
      </vt:variant>
    </vt:vector>
  </HeadingPairs>
  <TitlesOfParts>
    <vt:vector size="26" baseType="lpstr">
      <vt:lpstr>Angles</vt:lpstr>
      <vt:lpstr>PI3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Optimization of TOTAL COST OF OPERATION  Essential in all areas of chemical treatment</vt:lpstr>
      <vt:lpstr>Total Water Management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BlueTech Research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Andrew Crowley</dc:creator>
  <cp:lastModifiedBy>Conor Dennehy</cp:lastModifiedBy>
  <cp:revision>149</cp:revision>
  <dcterms:created xsi:type="dcterms:W3CDTF">2017-05-26T10:03:55Z</dcterms:created>
  <dcterms:modified xsi:type="dcterms:W3CDTF">2018-06-12T09:32:17Z</dcterms:modified>
</cp:coreProperties>
</file>